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64" r:id="rId2"/>
    <p:sldId id="257" r:id="rId3"/>
    <p:sldId id="262" r:id="rId4"/>
    <p:sldId id="261" r:id="rId5"/>
    <p:sldId id="263" r:id="rId6"/>
    <p:sldId id="256" r:id="rId7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5"/>
    <a:srgbClr val="FFFFE5"/>
    <a:srgbClr val="FFFFAB"/>
    <a:srgbClr val="EBFFFF"/>
    <a:srgbClr val="ADEEFD"/>
    <a:srgbClr val="91E8FD"/>
    <a:srgbClr val="FFFFC5"/>
    <a:srgbClr val="1810B0"/>
    <a:srgbClr val="D1FFFF"/>
    <a:srgbClr val="FFC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54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08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989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07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11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7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54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37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242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21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23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657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391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7530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82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373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87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rgbClr val="FFFFD5"/>
            </a:gs>
            <a:gs pos="100000">
              <a:srgbClr val="FFFF0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A4F22EA-ACDC-4D9B-9017-AFFADEEFDC11}" type="datetimeFigureOut">
              <a:rPr kumimoji="1" lang="ja-JP" altLang="en-US" smtClean="0"/>
              <a:t>2017/2/6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B5BB75C-BF1D-4061-A9BA-A8C1548700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645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78" y="0"/>
            <a:ext cx="97024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67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横巻き 3"/>
          <p:cNvSpPr/>
          <p:nvPr/>
        </p:nvSpPr>
        <p:spPr>
          <a:xfrm>
            <a:off x="1142100" y="489201"/>
            <a:ext cx="4712044" cy="3050355"/>
          </a:xfrm>
          <a:prstGeom prst="horizontalScroll">
            <a:avLst/>
          </a:prstGeom>
          <a:gradFill>
            <a:gsLst>
              <a:gs pos="0">
                <a:schemeClr val="lt2">
                  <a:tint val="97000"/>
                  <a:hueMod val="92000"/>
                  <a:satMod val="169000"/>
                  <a:lumMod val="164000"/>
                </a:schemeClr>
              </a:gs>
              <a:gs pos="100000">
                <a:srgbClr val="ADEEFD"/>
              </a:gs>
            </a:gsLst>
          </a:gradFill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上リボン 18"/>
          <p:cNvSpPr/>
          <p:nvPr/>
        </p:nvSpPr>
        <p:spPr>
          <a:xfrm>
            <a:off x="6672056" y="158065"/>
            <a:ext cx="3583542" cy="586260"/>
          </a:xfrm>
          <a:prstGeom prst="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上リボン 17"/>
          <p:cNvSpPr/>
          <p:nvPr/>
        </p:nvSpPr>
        <p:spPr>
          <a:xfrm>
            <a:off x="1904869" y="196691"/>
            <a:ext cx="2759719" cy="586260"/>
          </a:xfrm>
          <a:prstGeom prst="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小波 11"/>
          <p:cNvSpPr/>
          <p:nvPr/>
        </p:nvSpPr>
        <p:spPr>
          <a:xfrm>
            <a:off x="6054812" y="794551"/>
            <a:ext cx="4868561" cy="2529329"/>
          </a:xfrm>
          <a:prstGeom prst="doubleWave">
            <a:avLst>
              <a:gd name="adj1" fmla="val 6250"/>
              <a:gd name="adj2" fmla="val -168"/>
            </a:avLst>
          </a:prstGeom>
          <a:gradFill>
            <a:gsLst>
              <a:gs pos="0">
                <a:schemeClr val="lt2">
                  <a:tint val="97000"/>
                  <a:hueMod val="92000"/>
                  <a:satMod val="169000"/>
                  <a:lumMod val="164000"/>
                </a:schemeClr>
              </a:gs>
              <a:gs pos="100000">
                <a:srgbClr val="ADEEFD"/>
              </a:gs>
            </a:gsLst>
          </a:gradFill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606714" y="214680"/>
            <a:ext cx="1359036" cy="456143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2000" dirty="0" smtClean="0">
                <a:solidFill>
                  <a:srgbClr val="0413A4"/>
                </a:solidFill>
              </a:rPr>
              <a:t>施設紹介</a:t>
            </a:r>
            <a:endParaRPr kumimoji="1" lang="ja-JP" altLang="en-US" sz="2000" dirty="0">
              <a:solidFill>
                <a:srgbClr val="0413A4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7561223" y="109376"/>
            <a:ext cx="1821680" cy="5905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sz="2000" dirty="0" smtClean="0">
                <a:solidFill>
                  <a:srgbClr val="0413A4"/>
                </a:solidFill>
              </a:rPr>
              <a:t>サービス</a:t>
            </a:r>
            <a:r>
              <a:rPr lang="ja-JP" altLang="en-US" sz="2000" dirty="0">
                <a:solidFill>
                  <a:srgbClr val="0413A4"/>
                </a:solidFill>
              </a:rPr>
              <a:t>内容</a:t>
            </a:r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1515762" y="864714"/>
            <a:ext cx="4338381" cy="16478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600" dirty="0" smtClean="0">
                <a:ln w="3175" cmpd="sng">
                  <a:solidFill>
                    <a:schemeClr val="bg1"/>
                  </a:solidFill>
                </a:ln>
                <a:solidFill>
                  <a:srgbClr val="0413A4"/>
                </a:solidFill>
              </a:rPr>
              <a:t>平成２３年５月に大和町の池上にオープン致しました。</a:t>
            </a:r>
            <a:endParaRPr lang="en-US" altLang="ja-JP" sz="1600" dirty="0" smtClean="0">
              <a:ln w="3175" cmpd="sng">
                <a:solidFill>
                  <a:schemeClr val="bg1"/>
                </a:solidFill>
              </a:ln>
              <a:solidFill>
                <a:srgbClr val="0413A4"/>
              </a:solidFill>
            </a:endParaRPr>
          </a:p>
          <a:p>
            <a:r>
              <a:rPr lang="ja-JP" altLang="en-US" sz="1600" dirty="0" smtClean="0">
                <a:ln w="3175" cmpd="sng">
                  <a:solidFill>
                    <a:schemeClr val="bg1"/>
                  </a:solidFill>
                </a:ln>
                <a:solidFill>
                  <a:srgbClr val="0413A4"/>
                </a:solidFill>
              </a:rPr>
              <a:t>田園風景の中、自然に恵まれた立地であり、日あたりもよく開放的で気持ちのよい絶好の場所になります。</a:t>
            </a:r>
            <a:endParaRPr lang="ja-JP" altLang="en-US" sz="1600" dirty="0">
              <a:ln w="3175" cmpd="sng">
                <a:solidFill>
                  <a:schemeClr val="bg1"/>
                </a:solidFill>
              </a:ln>
              <a:solidFill>
                <a:srgbClr val="0413A4"/>
              </a:solidFill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1613463" y="2352158"/>
            <a:ext cx="4240680" cy="66806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600" b="1" dirty="0" smtClean="0">
                <a:solidFill>
                  <a:srgbClr val="FF0000"/>
                </a:solidFill>
              </a:rPr>
              <a:t>一度足を</a:t>
            </a:r>
            <a:r>
              <a:rPr lang="ja-JP" altLang="en-US" sz="1600" b="1" dirty="0">
                <a:solidFill>
                  <a:srgbClr val="FF0000"/>
                </a:solidFill>
              </a:rPr>
              <a:t>運</a:t>
            </a:r>
            <a:r>
              <a:rPr lang="ja-JP" altLang="en-US" sz="1600" b="1" dirty="0" smtClean="0">
                <a:solidFill>
                  <a:srgbClr val="FF0000"/>
                </a:solidFill>
              </a:rPr>
              <a:t>ばれてみてください、スタッフ一同心よりお待ちしております。</a:t>
            </a:r>
            <a:endParaRPr lang="en-US" altLang="ja-JP" sz="1600" b="1" dirty="0" smtClean="0">
              <a:solidFill>
                <a:srgbClr val="FF0000"/>
              </a:solidFill>
            </a:endParaRPr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6291006" y="818710"/>
            <a:ext cx="4872170" cy="23942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600" dirty="0" smtClean="0">
                <a:solidFill>
                  <a:srgbClr val="0413A4"/>
                </a:solidFill>
              </a:rPr>
              <a:t>★ </a:t>
            </a:r>
            <a:r>
              <a:rPr lang="ja-JP" altLang="en-US" sz="1600" dirty="0">
                <a:solidFill>
                  <a:srgbClr val="0413A4"/>
                </a:solidFill>
              </a:rPr>
              <a:t> </a:t>
            </a:r>
            <a:r>
              <a:rPr lang="ja-JP" altLang="en-US" sz="1600" b="1" dirty="0" smtClean="0">
                <a:solidFill>
                  <a:srgbClr val="0413A4"/>
                </a:solidFill>
              </a:rPr>
              <a:t>入居者の身の周りの世話・健康状態の確認</a:t>
            </a:r>
            <a:endParaRPr lang="en-US" altLang="ja-JP" sz="1600" b="1" dirty="0" smtClean="0">
              <a:solidFill>
                <a:srgbClr val="0413A4"/>
              </a:solidFill>
            </a:endParaRPr>
          </a:p>
          <a:p>
            <a:r>
              <a:rPr lang="ja-JP" altLang="en-US" sz="1600" dirty="0" smtClean="0">
                <a:solidFill>
                  <a:srgbClr val="0413A4"/>
                </a:solidFill>
              </a:rPr>
              <a:t>★  </a:t>
            </a:r>
            <a:r>
              <a:rPr lang="ja-JP" altLang="en-US" sz="1600" b="1" dirty="0" smtClean="0">
                <a:solidFill>
                  <a:srgbClr val="0413A4"/>
                </a:solidFill>
              </a:rPr>
              <a:t>食事の提供・治療食の提供</a:t>
            </a:r>
            <a:endParaRPr lang="en-US" altLang="ja-JP" sz="1600" b="1" dirty="0" smtClean="0">
              <a:solidFill>
                <a:srgbClr val="0413A4"/>
              </a:solidFill>
            </a:endParaRPr>
          </a:p>
          <a:p>
            <a:r>
              <a:rPr lang="ja-JP" altLang="en-US" sz="1600" dirty="0" smtClean="0">
                <a:solidFill>
                  <a:srgbClr val="0413A4"/>
                </a:solidFill>
              </a:rPr>
              <a:t>★  </a:t>
            </a:r>
            <a:r>
              <a:rPr lang="ja-JP" altLang="en-US" sz="1600" b="1" dirty="0" smtClean="0">
                <a:solidFill>
                  <a:srgbClr val="0413A4"/>
                </a:solidFill>
              </a:rPr>
              <a:t>入浴の提供</a:t>
            </a:r>
            <a:endParaRPr lang="en-US" altLang="ja-JP" sz="1600" b="1" dirty="0" smtClean="0">
              <a:solidFill>
                <a:srgbClr val="0413A4"/>
              </a:solidFill>
            </a:endParaRPr>
          </a:p>
          <a:p>
            <a:r>
              <a:rPr lang="ja-JP" altLang="en-US" sz="1600" dirty="0" smtClean="0">
                <a:solidFill>
                  <a:srgbClr val="0413A4"/>
                </a:solidFill>
              </a:rPr>
              <a:t>★  </a:t>
            </a:r>
            <a:r>
              <a:rPr lang="ja-JP" altLang="en-US" sz="1600" b="1" dirty="0" smtClean="0">
                <a:solidFill>
                  <a:srgbClr val="0413A4"/>
                </a:solidFill>
              </a:rPr>
              <a:t>介護を要する高齢者の世話</a:t>
            </a:r>
            <a:endParaRPr lang="en-US" altLang="ja-JP" sz="1600" b="1" dirty="0" smtClean="0">
              <a:solidFill>
                <a:srgbClr val="0413A4"/>
              </a:solidFill>
            </a:endParaRPr>
          </a:p>
          <a:p>
            <a:r>
              <a:rPr lang="ja-JP" altLang="en-US" sz="1600" dirty="0" smtClean="0">
                <a:solidFill>
                  <a:srgbClr val="0413A4"/>
                </a:solidFill>
              </a:rPr>
              <a:t>★  </a:t>
            </a:r>
            <a:r>
              <a:rPr lang="ja-JP" altLang="en-US" sz="1600" b="1" dirty="0" smtClean="0">
                <a:solidFill>
                  <a:srgbClr val="0413A4"/>
                </a:solidFill>
              </a:rPr>
              <a:t>病院受診の送迎・付き添い</a:t>
            </a:r>
            <a:r>
              <a:rPr lang="ja-JP" altLang="en-US" sz="1600" b="1" dirty="0" smtClean="0">
                <a:solidFill>
                  <a:srgbClr val="FF0000"/>
                </a:solidFill>
              </a:rPr>
              <a:t>（別料金）</a:t>
            </a:r>
            <a:endParaRPr lang="en-US" altLang="ja-JP" sz="1600" b="1" dirty="0" smtClean="0">
              <a:solidFill>
                <a:srgbClr val="FF0000"/>
              </a:solidFill>
            </a:endParaRPr>
          </a:p>
          <a:p>
            <a:r>
              <a:rPr lang="ja-JP" altLang="en-US" sz="1600" dirty="0" smtClean="0">
                <a:solidFill>
                  <a:srgbClr val="0413A4"/>
                </a:solidFill>
              </a:rPr>
              <a:t>★  </a:t>
            </a:r>
            <a:r>
              <a:rPr lang="ja-JP" altLang="en-US" sz="1600" b="1" dirty="0" smtClean="0">
                <a:solidFill>
                  <a:srgbClr val="0413A4"/>
                </a:solidFill>
              </a:rPr>
              <a:t>主治医・ご家族との仲介と連携</a:t>
            </a:r>
            <a:endParaRPr lang="en-US" altLang="ja-JP" sz="1600" b="1" dirty="0" smtClean="0">
              <a:solidFill>
                <a:srgbClr val="0413A4"/>
              </a:solidFill>
            </a:endParaRPr>
          </a:p>
        </p:txBody>
      </p:sp>
      <p:sp>
        <p:nvSpPr>
          <p:cNvPr id="16" name="上リボン 15"/>
          <p:cNvSpPr/>
          <p:nvPr/>
        </p:nvSpPr>
        <p:spPr>
          <a:xfrm>
            <a:off x="3080952" y="3362333"/>
            <a:ext cx="5198080" cy="586260"/>
          </a:xfrm>
          <a:prstGeom prst="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タイトル 1"/>
          <p:cNvSpPr txBox="1">
            <a:spLocks/>
          </p:cNvSpPr>
          <p:nvPr/>
        </p:nvSpPr>
        <p:spPr>
          <a:xfrm>
            <a:off x="4417455" y="3390590"/>
            <a:ext cx="2492122" cy="4440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sz="2000" dirty="0" smtClean="0">
                <a:solidFill>
                  <a:srgbClr val="0413A4"/>
                </a:solidFill>
              </a:rPr>
              <a:t>サービス内容の補足</a:t>
            </a:r>
            <a:endParaRPr lang="ja-JP" altLang="en-US" sz="2000" dirty="0">
              <a:solidFill>
                <a:srgbClr val="0413A4"/>
              </a:solidFill>
            </a:endParaRPr>
          </a:p>
        </p:txBody>
      </p:sp>
      <p:sp>
        <p:nvSpPr>
          <p:cNvPr id="20" name="小波 19"/>
          <p:cNvSpPr/>
          <p:nvPr/>
        </p:nvSpPr>
        <p:spPr>
          <a:xfrm>
            <a:off x="1142100" y="4063124"/>
            <a:ext cx="10021076" cy="2617761"/>
          </a:xfrm>
          <a:prstGeom prst="doubleWave">
            <a:avLst>
              <a:gd name="adj1" fmla="val 6250"/>
              <a:gd name="adj2" fmla="val -560"/>
            </a:avLst>
          </a:prstGeom>
          <a:gradFill>
            <a:gsLst>
              <a:gs pos="0">
                <a:schemeClr val="lt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lt2">
                  <a:shade val="96000"/>
                  <a:satMod val="120000"/>
                  <a:lumMod val="90000"/>
                </a:schemeClr>
              </a:gs>
            </a:gsLst>
          </a:gradFill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/>
          <p:cNvSpPr txBox="1">
            <a:spLocks/>
          </p:cNvSpPr>
          <p:nvPr/>
        </p:nvSpPr>
        <p:spPr>
          <a:xfrm>
            <a:off x="1351015" y="4437814"/>
            <a:ext cx="9572358" cy="71423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1200" b="1" dirty="0" smtClean="0">
                <a:solidFill>
                  <a:srgbClr val="0413A4"/>
                </a:solidFill>
              </a:rPr>
              <a:t>※</a:t>
            </a:r>
            <a:r>
              <a:rPr lang="ja-JP" altLang="en-US" sz="1200" b="1" dirty="0" smtClean="0">
                <a:solidFill>
                  <a:srgbClr val="0413A4"/>
                </a:solidFill>
              </a:rPr>
              <a:t>食事サービスは普通食以外に、本人、家族様の希望により粥食やキザミ食の提供も可能です。また、医師の指示をもとに治療食の提供も可能です。</a:t>
            </a:r>
            <a:endParaRPr lang="en-US" altLang="ja-JP" sz="1200" b="1" dirty="0" smtClean="0">
              <a:solidFill>
                <a:srgbClr val="0413A4"/>
              </a:solidFill>
            </a:endParaRPr>
          </a:p>
          <a:p>
            <a:r>
              <a:rPr lang="ja-JP" altLang="en-US" sz="1200" b="1" dirty="0">
                <a:solidFill>
                  <a:srgbClr val="0413A4"/>
                </a:solidFill>
              </a:rPr>
              <a:t>苦手</a:t>
            </a:r>
            <a:r>
              <a:rPr lang="ja-JP" altLang="en-US" sz="1200" b="1" dirty="0" smtClean="0">
                <a:solidFill>
                  <a:srgbClr val="0413A4"/>
                </a:solidFill>
              </a:rPr>
              <a:t>な食材またはアレルギー食材等あればお申し付けください。管理栄養士と話し合い、代わりとなる食材の提供を行いたいと考えております。</a:t>
            </a:r>
          </a:p>
          <a:p>
            <a:r>
              <a:rPr lang="ja-JP" altLang="en-US" sz="1200" b="1" dirty="0">
                <a:solidFill>
                  <a:srgbClr val="0413A4"/>
                </a:solidFill>
              </a:rPr>
              <a:t>外出・外泊される</a:t>
            </a:r>
            <a:r>
              <a:rPr lang="ja-JP" altLang="en-US" sz="1200" b="1" dirty="0" smtClean="0">
                <a:solidFill>
                  <a:srgbClr val="0413A4"/>
                </a:solidFill>
              </a:rPr>
              <a:t>際、または食事を食べられない場合は、２日前までに連絡お願いいたします。</a:t>
            </a:r>
            <a:endParaRPr lang="ja-JP" altLang="en-US" sz="1200" b="1" dirty="0">
              <a:solidFill>
                <a:srgbClr val="0413A4"/>
              </a:solidFill>
            </a:endParaRPr>
          </a:p>
        </p:txBody>
      </p:sp>
      <p:sp>
        <p:nvSpPr>
          <p:cNvPr id="25" name="タイトル 1"/>
          <p:cNvSpPr txBox="1">
            <a:spLocks/>
          </p:cNvSpPr>
          <p:nvPr/>
        </p:nvSpPr>
        <p:spPr>
          <a:xfrm>
            <a:off x="1346887" y="5083593"/>
            <a:ext cx="9457036" cy="37088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1200" b="1" dirty="0" smtClean="0">
                <a:solidFill>
                  <a:srgbClr val="0413A4"/>
                </a:solidFill>
              </a:rPr>
              <a:t>※</a:t>
            </a:r>
            <a:r>
              <a:rPr lang="ja-JP" altLang="en-US" sz="1200" b="1" dirty="0" smtClean="0">
                <a:solidFill>
                  <a:srgbClr val="0413A4"/>
                </a:solidFill>
              </a:rPr>
              <a:t>送迎区域：佐賀市・小城市　　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（佐賀市の場合、三瀬・富士町は一部地域を除く・小城市の場合、事業所より片道１０キロ圏内に限ります）</a:t>
            </a:r>
            <a:endParaRPr lang="en-US" altLang="ja-JP" sz="1100" b="1" dirty="0" smtClean="0">
              <a:solidFill>
                <a:srgbClr val="FF0000"/>
              </a:solidFill>
            </a:endParaRPr>
          </a:p>
        </p:txBody>
      </p:sp>
      <p:sp>
        <p:nvSpPr>
          <p:cNvPr id="26" name="タイトル 1"/>
          <p:cNvSpPr txBox="1">
            <a:spLocks/>
          </p:cNvSpPr>
          <p:nvPr/>
        </p:nvSpPr>
        <p:spPr>
          <a:xfrm>
            <a:off x="1342772" y="5497941"/>
            <a:ext cx="6499655" cy="37088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1200" b="1" dirty="0" smtClean="0">
                <a:solidFill>
                  <a:srgbClr val="0413A4"/>
                </a:solidFill>
              </a:rPr>
              <a:t>※</a:t>
            </a:r>
            <a:r>
              <a:rPr lang="ja-JP" altLang="en-US" sz="1200" b="1" dirty="0" smtClean="0">
                <a:solidFill>
                  <a:srgbClr val="0413A4"/>
                </a:solidFill>
              </a:rPr>
              <a:t>健康状態の確認：看護師により健康面、服薬管理、処置等でのお世話をさせて頂きます。</a:t>
            </a:r>
            <a:endParaRPr lang="en-US" altLang="ja-JP" sz="1100" b="1" dirty="0" smtClean="0">
              <a:solidFill>
                <a:srgbClr val="FF0000"/>
              </a:solidFill>
            </a:endParaRPr>
          </a:p>
        </p:txBody>
      </p:sp>
      <p:sp>
        <p:nvSpPr>
          <p:cNvPr id="28" name="タイトル 1"/>
          <p:cNvSpPr txBox="1">
            <a:spLocks/>
          </p:cNvSpPr>
          <p:nvPr/>
        </p:nvSpPr>
        <p:spPr>
          <a:xfrm>
            <a:off x="1338649" y="5782150"/>
            <a:ext cx="9139373" cy="51259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1200" b="1" dirty="0" smtClean="0">
                <a:solidFill>
                  <a:srgbClr val="0413A4"/>
                </a:solidFill>
              </a:rPr>
              <a:t>※</a:t>
            </a:r>
            <a:r>
              <a:rPr lang="ja-JP" altLang="en-US" sz="1200" b="1" dirty="0" smtClean="0">
                <a:solidFill>
                  <a:srgbClr val="0413A4"/>
                </a:solidFill>
              </a:rPr>
              <a:t>その他、排泄面、移動面での、日常的なお世話をさせていただきます。衣類の着脱、洗身、洗髪など本人が出来る範囲は、可能な限り本人でやっていただ</a:t>
            </a:r>
            <a:r>
              <a:rPr lang="ja-JP" altLang="en-US" sz="1200" b="1" dirty="0">
                <a:solidFill>
                  <a:srgbClr val="0413A4"/>
                </a:solidFill>
              </a:rPr>
              <a:t>き</a:t>
            </a:r>
            <a:r>
              <a:rPr lang="ja-JP" altLang="en-US" sz="1200" b="1" dirty="0" smtClean="0">
                <a:solidFill>
                  <a:srgbClr val="0413A4"/>
                </a:solidFill>
              </a:rPr>
              <a:t>ます。難しい部分の援助、助言を行います。</a:t>
            </a:r>
            <a:endParaRPr lang="en-US" altLang="ja-JP" sz="1100" b="1" dirty="0" smtClean="0">
              <a:solidFill>
                <a:srgbClr val="FF0000"/>
              </a:solidFill>
            </a:endParaRPr>
          </a:p>
        </p:txBody>
      </p:sp>
      <p:sp>
        <p:nvSpPr>
          <p:cNvPr id="29" name="タイトル 1"/>
          <p:cNvSpPr txBox="1">
            <a:spLocks/>
          </p:cNvSpPr>
          <p:nvPr/>
        </p:nvSpPr>
        <p:spPr>
          <a:xfrm>
            <a:off x="1433395" y="5283324"/>
            <a:ext cx="6499655" cy="37088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000" b="1" dirty="0" smtClean="0">
                <a:solidFill>
                  <a:srgbClr val="FF0000"/>
                </a:solidFill>
              </a:rPr>
              <a:t>　</a:t>
            </a:r>
            <a:r>
              <a:rPr lang="en-US" altLang="ja-JP" sz="1000" b="1" dirty="0" smtClean="0">
                <a:solidFill>
                  <a:srgbClr val="FF0000"/>
                </a:solidFill>
              </a:rPr>
              <a:t>【</a:t>
            </a:r>
            <a:r>
              <a:rPr lang="ja-JP" altLang="en-US" sz="1000" b="1" dirty="0" smtClean="0">
                <a:solidFill>
                  <a:srgbClr val="FF0000"/>
                </a:solidFill>
              </a:rPr>
              <a:t> 送迎・付き添い料金　：　１キロ　３０円　　３０分　５００円 </a:t>
            </a:r>
            <a:r>
              <a:rPr lang="en-US" altLang="ja-JP" sz="1000" b="1" dirty="0" smtClean="0">
                <a:solidFill>
                  <a:srgbClr val="FF0000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94935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対角する 2 つの角を丸めた四角形 19"/>
          <p:cNvSpPr/>
          <p:nvPr/>
        </p:nvSpPr>
        <p:spPr>
          <a:xfrm>
            <a:off x="1911181" y="716131"/>
            <a:ext cx="8756819" cy="1831050"/>
          </a:xfrm>
          <a:prstGeom prst="round2DiagRect">
            <a:avLst/>
          </a:prstGeom>
          <a:solidFill>
            <a:srgbClr val="EBFFFF"/>
          </a:solidFill>
          <a:ln>
            <a:solidFill>
              <a:srgbClr val="E5F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対角する 2 つの角を丸めた四角形 13"/>
          <p:cNvSpPr/>
          <p:nvPr/>
        </p:nvSpPr>
        <p:spPr>
          <a:xfrm>
            <a:off x="5535827" y="3438283"/>
            <a:ext cx="5420498" cy="688872"/>
          </a:xfrm>
          <a:prstGeom prst="round2DiagRect">
            <a:avLst/>
          </a:prstGeom>
          <a:solidFill>
            <a:srgbClr val="EBFFFF"/>
          </a:solidFill>
          <a:ln>
            <a:solidFill>
              <a:srgbClr val="E5F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下矢印吹き出し 6"/>
          <p:cNvSpPr/>
          <p:nvPr/>
        </p:nvSpPr>
        <p:spPr>
          <a:xfrm>
            <a:off x="993755" y="3473207"/>
            <a:ext cx="4398144" cy="1054447"/>
          </a:xfrm>
          <a:prstGeom prst="downArrowCallout">
            <a:avLst/>
          </a:prstGeom>
          <a:solidFill>
            <a:srgbClr val="EBFFFF"/>
          </a:solidFill>
          <a:ln>
            <a:solidFill>
              <a:srgbClr val="E5F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上リボン 3"/>
          <p:cNvSpPr/>
          <p:nvPr/>
        </p:nvSpPr>
        <p:spPr>
          <a:xfrm>
            <a:off x="1449860" y="2761013"/>
            <a:ext cx="2990123" cy="586260"/>
          </a:xfrm>
          <a:prstGeom prst="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2285466" y="2763278"/>
            <a:ext cx="1302436" cy="4561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sz="2000" dirty="0" smtClean="0">
                <a:solidFill>
                  <a:srgbClr val="0413A4"/>
                </a:solidFill>
              </a:rPr>
              <a:t>居　室</a:t>
            </a:r>
            <a:endParaRPr lang="ja-JP" altLang="en-US" sz="2000" dirty="0">
              <a:solidFill>
                <a:srgbClr val="0413A4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972070" y="3531307"/>
            <a:ext cx="4419829" cy="72161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400" b="1" spc="100" dirty="0" smtClean="0">
                <a:solidFill>
                  <a:srgbClr val="0413A4"/>
                </a:solidFill>
              </a:rPr>
              <a:t>お</a:t>
            </a:r>
            <a:r>
              <a:rPr lang="ja-JP" altLang="en-US" sz="1400" b="1" spc="100" dirty="0">
                <a:solidFill>
                  <a:srgbClr val="0413A4"/>
                </a:solidFill>
              </a:rPr>
              <a:t>部屋</a:t>
            </a:r>
            <a:r>
              <a:rPr lang="ja-JP" altLang="en-US" sz="1400" b="1" spc="100" dirty="0" smtClean="0">
                <a:solidFill>
                  <a:srgbClr val="0413A4"/>
                </a:solidFill>
              </a:rPr>
              <a:t>は３０室あり、各部屋</a:t>
            </a:r>
            <a:r>
              <a:rPr lang="ja-JP" altLang="en-US" sz="1400" b="1" spc="100" dirty="0">
                <a:solidFill>
                  <a:srgbClr val="0413A4"/>
                </a:solidFill>
              </a:rPr>
              <a:t>７畳</a:t>
            </a:r>
            <a:r>
              <a:rPr lang="ja-JP" altLang="en-US" sz="1400" b="1" spc="100" dirty="0" smtClean="0">
                <a:solidFill>
                  <a:srgbClr val="0413A4"/>
                </a:solidFill>
              </a:rPr>
              <a:t>の広さです。</a:t>
            </a:r>
            <a:endParaRPr lang="en-US" altLang="ja-JP" sz="1400" b="1" spc="100" dirty="0" smtClean="0">
              <a:solidFill>
                <a:srgbClr val="0413A4"/>
              </a:solidFill>
            </a:endParaRPr>
          </a:p>
          <a:p>
            <a:r>
              <a:rPr lang="ja-JP" altLang="en-US" sz="1400" b="1" spc="100" dirty="0" smtClean="0">
                <a:solidFill>
                  <a:srgbClr val="0413A4"/>
                </a:solidFill>
              </a:rPr>
              <a:t>エアコン・洗面台が各室に設置されています。</a:t>
            </a:r>
            <a:endParaRPr lang="ja-JP" altLang="en-US" sz="1400" b="1" spc="100" dirty="0">
              <a:solidFill>
                <a:srgbClr val="0413A4"/>
              </a:solidFill>
            </a:endParaRPr>
          </a:p>
        </p:txBody>
      </p:sp>
      <p:pic>
        <p:nvPicPr>
          <p:cNvPr id="8" name="図 7" descr="IMG_1388.jpg"/>
          <p:cNvPicPr/>
          <p:nvPr/>
        </p:nvPicPr>
        <p:blipFill>
          <a:blip r:embed="rId2">
            <a:lum bright="25000" contrast="15000"/>
          </a:blip>
          <a:stretch>
            <a:fillRect/>
          </a:stretch>
        </p:blipFill>
        <p:spPr>
          <a:xfrm>
            <a:off x="1245349" y="4571208"/>
            <a:ext cx="3804079" cy="1691010"/>
          </a:xfrm>
          <a:prstGeom prst="rect">
            <a:avLst/>
          </a:prstGeom>
        </p:spPr>
      </p:pic>
      <p:sp>
        <p:nvSpPr>
          <p:cNvPr id="9" name="上リボン 8"/>
          <p:cNvSpPr/>
          <p:nvPr/>
        </p:nvSpPr>
        <p:spPr>
          <a:xfrm>
            <a:off x="6735751" y="2746790"/>
            <a:ext cx="2735004" cy="586260"/>
          </a:xfrm>
          <a:prstGeom prst="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7474397" y="2775636"/>
            <a:ext cx="1257719" cy="4561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sz="2000" dirty="0" smtClean="0">
                <a:solidFill>
                  <a:srgbClr val="0413A4"/>
                </a:solidFill>
              </a:rPr>
              <a:t>浴　室</a:t>
            </a:r>
            <a:endParaRPr lang="ja-JP" altLang="en-US" sz="2000" dirty="0">
              <a:solidFill>
                <a:srgbClr val="0413A4"/>
              </a:solidFill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5573659" y="3437050"/>
            <a:ext cx="5382666" cy="690105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400" b="1" dirty="0">
                <a:solidFill>
                  <a:srgbClr val="0413A4"/>
                </a:solidFill>
              </a:rPr>
              <a:t>施設</a:t>
            </a:r>
            <a:r>
              <a:rPr lang="ja-JP" altLang="en-US" sz="1400" b="1" dirty="0" smtClean="0">
                <a:solidFill>
                  <a:srgbClr val="0413A4"/>
                </a:solidFill>
              </a:rPr>
              <a:t>の</a:t>
            </a:r>
            <a:r>
              <a:rPr lang="ja-JP" altLang="en-US" sz="1400" b="1" dirty="0">
                <a:solidFill>
                  <a:srgbClr val="0413A4"/>
                </a:solidFill>
              </a:rPr>
              <a:t>浴槽</a:t>
            </a:r>
            <a:r>
              <a:rPr lang="ja-JP" altLang="en-US" sz="1400" b="1" dirty="0" smtClean="0">
                <a:solidFill>
                  <a:srgbClr val="0413A4"/>
                </a:solidFill>
              </a:rPr>
              <a:t>は個室で一般浴の為、一人で入浴となっております。</a:t>
            </a:r>
            <a:endParaRPr lang="en-US" altLang="ja-JP" sz="1400" b="1" dirty="0" smtClean="0">
              <a:solidFill>
                <a:srgbClr val="0413A4"/>
              </a:solidFill>
            </a:endParaRPr>
          </a:p>
        </p:txBody>
      </p:sp>
      <p:sp>
        <p:nvSpPr>
          <p:cNvPr id="18" name="上リボン 17"/>
          <p:cNvSpPr/>
          <p:nvPr/>
        </p:nvSpPr>
        <p:spPr>
          <a:xfrm>
            <a:off x="4333103" y="85899"/>
            <a:ext cx="3534032" cy="586260"/>
          </a:xfrm>
          <a:prstGeom prst="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1"/>
          <p:cNvSpPr txBox="1">
            <a:spLocks/>
          </p:cNvSpPr>
          <p:nvPr/>
        </p:nvSpPr>
        <p:spPr>
          <a:xfrm>
            <a:off x="5392943" y="110613"/>
            <a:ext cx="1257719" cy="4561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sz="2000" dirty="0" smtClean="0">
                <a:solidFill>
                  <a:srgbClr val="0413A4"/>
                </a:solidFill>
              </a:rPr>
              <a:t>施設</a:t>
            </a:r>
            <a:r>
              <a:rPr lang="ja-JP" altLang="en-US" sz="2000" dirty="0">
                <a:solidFill>
                  <a:srgbClr val="0413A4"/>
                </a:solidFill>
              </a:rPr>
              <a:t>概要</a:t>
            </a:r>
          </a:p>
        </p:txBody>
      </p:sp>
      <p:sp>
        <p:nvSpPr>
          <p:cNvPr id="21" name="タイトル 1"/>
          <p:cNvSpPr txBox="1">
            <a:spLocks/>
          </p:cNvSpPr>
          <p:nvPr/>
        </p:nvSpPr>
        <p:spPr>
          <a:xfrm>
            <a:off x="2199505" y="632057"/>
            <a:ext cx="8279025" cy="20277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600" b="1" dirty="0">
                <a:solidFill>
                  <a:schemeClr val="bg1"/>
                </a:solidFill>
              </a:rPr>
              <a:t>●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　居室面積　　　　</a:t>
            </a:r>
            <a:r>
              <a:rPr lang="en-US" altLang="ja-JP" sz="1600" b="1" dirty="0" smtClean="0">
                <a:solidFill>
                  <a:srgbClr val="1810B0"/>
                </a:solidFill>
              </a:rPr>
              <a:t>11.25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㎡</a:t>
            </a:r>
            <a:endParaRPr lang="en-US" altLang="ja-JP" sz="1600" b="1" dirty="0" smtClean="0">
              <a:solidFill>
                <a:srgbClr val="1810B0"/>
              </a:solidFill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</a:rPr>
              <a:t>●　居室設備　　　　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洗面所　エアコン　ナースコール各室設置　</a:t>
            </a:r>
            <a:r>
              <a:rPr lang="ja-JP" altLang="en-US" sz="1200" b="1" dirty="0" smtClean="0">
                <a:solidFill>
                  <a:srgbClr val="1810B0"/>
                </a:solidFill>
              </a:rPr>
              <a:t>（希望時タンス貸出あり）</a:t>
            </a:r>
            <a:endParaRPr lang="en-US" altLang="ja-JP" sz="1200" b="1" dirty="0" smtClean="0">
              <a:solidFill>
                <a:srgbClr val="1810B0"/>
              </a:solidFill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</a:rPr>
              <a:t>●　トイレ　　　　　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館内に　７ヶ所　（車いす対応可）</a:t>
            </a:r>
            <a:endParaRPr lang="en-US" altLang="ja-JP" sz="1600" b="1" dirty="0" smtClean="0">
              <a:solidFill>
                <a:srgbClr val="1810B0"/>
              </a:solidFill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</a:rPr>
              <a:t>●　入浴場　　　　　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１ケ所　（家庭浴槽）</a:t>
            </a:r>
            <a:endParaRPr lang="en-US" altLang="ja-JP" sz="1600" b="1" dirty="0" smtClean="0">
              <a:solidFill>
                <a:srgbClr val="1810B0"/>
              </a:solidFill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</a:rPr>
              <a:t>●　洗濯室　　　　　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２機設置</a:t>
            </a:r>
            <a:endParaRPr lang="en-US" altLang="ja-JP" sz="1600" b="1" dirty="0" smtClean="0">
              <a:solidFill>
                <a:srgbClr val="1810B0"/>
              </a:solidFill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</a:rPr>
              <a:t>●　防災設備・その他設備　　</a:t>
            </a:r>
            <a:endParaRPr lang="en-US" altLang="ja-JP" sz="1600" b="1" dirty="0" smtClean="0">
              <a:solidFill>
                <a:schemeClr val="bg1"/>
              </a:solidFill>
            </a:endParaRPr>
          </a:p>
          <a:p>
            <a:r>
              <a:rPr lang="ja-JP" altLang="en-US" sz="1600" b="1" dirty="0">
                <a:solidFill>
                  <a:schemeClr val="bg1"/>
                </a:solidFill>
              </a:rPr>
              <a:t>　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　　　　   　　　　 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消火器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　　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スプリンクラー　ａｅｄ　セコム（防犯設備）</a:t>
            </a:r>
            <a:endParaRPr lang="en-US" altLang="ja-JP" sz="1600" b="1" dirty="0" smtClean="0">
              <a:solidFill>
                <a:srgbClr val="1810B0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74625" y="4016268"/>
            <a:ext cx="2190887" cy="261963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897" y="4244479"/>
            <a:ext cx="2993179" cy="21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0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対角する 2 つの角を丸めた四角形 16"/>
          <p:cNvSpPr/>
          <p:nvPr/>
        </p:nvSpPr>
        <p:spPr>
          <a:xfrm>
            <a:off x="1084302" y="4591050"/>
            <a:ext cx="4886326" cy="1628775"/>
          </a:xfrm>
          <a:prstGeom prst="round2DiagRect">
            <a:avLst/>
          </a:prstGeom>
          <a:solidFill>
            <a:srgbClr val="EB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上カーブ リボン 14"/>
          <p:cNvSpPr/>
          <p:nvPr/>
        </p:nvSpPr>
        <p:spPr>
          <a:xfrm>
            <a:off x="1323576" y="2951433"/>
            <a:ext cx="4010424" cy="667544"/>
          </a:xfrm>
          <a:prstGeom prst="ellipse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上カーブ リボン 13"/>
          <p:cNvSpPr/>
          <p:nvPr/>
        </p:nvSpPr>
        <p:spPr>
          <a:xfrm>
            <a:off x="1492205" y="166830"/>
            <a:ext cx="3475209" cy="667544"/>
          </a:xfrm>
          <a:prstGeom prst="ellipse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1 つの角を丸めた四角形 12"/>
          <p:cNvSpPr/>
          <p:nvPr/>
        </p:nvSpPr>
        <p:spPr>
          <a:xfrm>
            <a:off x="988541" y="1058050"/>
            <a:ext cx="4670854" cy="1635670"/>
          </a:xfrm>
          <a:prstGeom prst="snipRoundRect">
            <a:avLst/>
          </a:prstGeom>
          <a:solidFill>
            <a:srgbClr val="EB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36181" y="203489"/>
            <a:ext cx="1434456" cy="456142"/>
          </a:xfrm>
        </p:spPr>
        <p:txBody>
          <a:bodyPr>
            <a:noAutofit/>
          </a:bodyPr>
          <a:lstStyle/>
          <a:p>
            <a:pPr algn="ctr"/>
            <a:r>
              <a:rPr kumimoji="1" lang="ja-JP" altLang="en-US" sz="2000" b="1" dirty="0" smtClean="0">
                <a:solidFill>
                  <a:schemeClr val="bg1"/>
                </a:solidFill>
              </a:rPr>
              <a:t>入居条件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972065" y="1146056"/>
            <a:ext cx="4687330" cy="150713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1400" b="1" dirty="0">
                <a:solidFill>
                  <a:srgbClr val="1810B0"/>
                </a:solidFill>
              </a:rPr>
              <a:t>※</a:t>
            </a:r>
            <a:r>
              <a:rPr lang="ja-JP" altLang="en-US" sz="1400" b="1" dirty="0" smtClean="0">
                <a:solidFill>
                  <a:srgbClr val="1810B0"/>
                </a:solidFill>
              </a:rPr>
              <a:t>後期高齢者の自立～介護を要する高齢者。</a:t>
            </a:r>
            <a:endParaRPr lang="en-US" altLang="ja-JP" sz="1400" b="1" dirty="0">
              <a:solidFill>
                <a:schemeClr val="bg1"/>
              </a:solidFill>
            </a:endParaRPr>
          </a:p>
          <a:p>
            <a:r>
              <a:rPr lang="en-US" altLang="ja-JP" sz="1400" b="1" dirty="0" smtClean="0">
                <a:solidFill>
                  <a:srgbClr val="1810B0"/>
                </a:solidFill>
              </a:rPr>
              <a:t>※</a:t>
            </a:r>
            <a:r>
              <a:rPr lang="ja-JP" altLang="en-US" sz="1400" b="1" dirty="0" smtClean="0">
                <a:solidFill>
                  <a:srgbClr val="1810B0"/>
                </a:solidFill>
              </a:rPr>
              <a:t>４０歳以上の特定疾患によって介護を必要とされる方。</a:t>
            </a:r>
            <a:endParaRPr lang="en-US" altLang="ja-JP" sz="1400" b="1" dirty="0" smtClean="0">
              <a:solidFill>
                <a:srgbClr val="1810B0"/>
              </a:solidFill>
            </a:endParaRPr>
          </a:p>
          <a:p>
            <a:r>
              <a:rPr lang="ja-JP" altLang="en-US" sz="1400" b="1" dirty="0" smtClean="0">
                <a:solidFill>
                  <a:srgbClr val="FF0000"/>
                </a:solidFill>
              </a:rPr>
              <a:t>　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体験入所なども行っておりますのでお気軽にご連絡ください。</a:t>
            </a:r>
            <a:endParaRPr lang="en-US" altLang="ja-JP" sz="1200" b="1" dirty="0" smtClean="0">
              <a:solidFill>
                <a:srgbClr val="FF0000"/>
              </a:solidFill>
            </a:endParaRPr>
          </a:p>
          <a:p>
            <a:r>
              <a:rPr lang="ja-JP" altLang="en-US" sz="1800" b="1" dirty="0" smtClean="0">
                <a:solidFill>
                  <a:srgbClr val="FF0000"/>
                </a:solidFill>
              </a:rPr>
              <a:t>　　　　</a:t>
            </a:r>
            <a:r>
              <a:rPr lang="ja-JP" altLang="en-US" sz="1600" b="1" dirty="0" smtClean="0">
                <a:solidFill>
                  <a:srgbClr val="FF0000"/>
                </a:solidFill>
              </a:rPr>
              <a:t>（体験入所　１日あたり　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4,000</a:t>
            </a:r>
            <a:r>
              <a:rPr lang="ja-JP" altLang="en-US" sz="1600" b="1" dirty="0" smtClean="0">
                <a:solidFill>
                  <a:srgbClr val="FF0000"/>
                </a:solidFill>
              </a:rPr>
              <a:t>円）</a:t>
            </a:r>
            <a:endParaRPr lang="en-US" altLang="ja-JP" sz="1600" b="1" dirty="0" smtClean="0">
              <a:solidFill>
                <a:srgbClr val="FF0000"/>
              </a:solidFill>
            </a:endParaRPr>
          </a:p>
          <a:p>
            <a:r>
              <a:rPr lang="ja-JP" altLang="en-US" sz="1600" b="1" dirty="0">
                <a:solidFill>
                  <a:srgbClr val="FF0000"/>
                </a:solidFill>
              </a:rPr>
              <a:t>　</a:t>
            </a:r>
            <a:r>
              <a:rPr lang="ja-JP" altLang="en-US" sz="1600" b="1" dirty="0" smtClean="0">
                <a:solidFill>
                  <a:srgbClr val="FF0000"/>
                </a:solidFill>
              </a:rPr>
              <a:t>　　　  　　　　　（１日食費　　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1,350</a:t>
            </a:r>
            <a:r>
              <a:rPr lang="ja-JP" altLang="en-US" sz="1600" b="1" dirty="0" smtClean="0">
                <a:solidFill>
                  <a:srgbClr val="FF0000"/>
                </a:solidFill>
              </a:rPr>
              <a:t>円）</a:t>
            </a:r>
            <a:endParaRPr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2426708" y="3002235"/>
            <a:ext cx="1816101" cy="419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</a:rPr>
              <a:t>ご入居</a:t>
            </a:r>
            <a:r>
              <a:rPr lang="ja-JP" altLang="en-US" sz="2400" b="1" dirty="0">
                <a:solidFill>
                  <a:schemeClr val="bg1"/>
                </a:solidFill>
              </a:rPr>
              <a:t>費用</a:t>
            </a: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1810758" y="3890300"/>
            <a:ext cx="3058319" cy="4811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b="1" dirty="0" smtClean="0">
                <a:solidFill>
                  <a:srgbClr val="FF0000"/>
                </a:solidFill>
              </a:rPr>
              <a:t>月額　　</a:t>
            </a:r>
            <a:r>
              <a:rPr lang="en-US" altLang="ja-JP" sz="2400" b="1" dirty="0">
                <a:solidFill>
                  <a:srgbClr val="FF0000"/>
                </a:solidFill>
              </a:rPr>
              <a:t>98,000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円</a:t>
            </a:r>
            <a:r>
              <a:rPr lang="ja-JP" altLang="en-US" sz="2000" b="1" dirty="0" smtClean="0">
                <a:solidFill>
                  <a:srgbClr val="FF0000"/>
                </a:solidFill>
              </a:rPr>
              <a:t>　</a:t>
            </a:r>
            <a:endParaRPr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976030" y="4512535"/>
            <a:ext cx="5102869" cy="170729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000" b="1" dirty="0" smtClean="0">
                <a:solidFill>
                  <a:schemeClr val="bg1"/>
                </a:solidFill>
              </a:rPr>
              <a:t>（内訳）　　　居室代</a:t>
            </a:r>
            <a:r>
              <a:rPr lang="ja-JP" altLang="en-US" sz="1400" b="1" dirty="0" smtClean="0">
                <a:solidFill>
                  <a:schemeClr val="bg1"/>
                </a:solidFill>
              </a:rPr>
              <a:t>（</a:t>
            </a:r>
            <a:r>
              <a:rPr lang="en-US" altLang="ja-JP" sz="1400" b="1" dirty="0" smtClean="0">
                <a:solidFill>
                  <a:schemeClr val="bg1"/>
                </a:solidFill>
              </a:rPr>
              <a:t>※1</a:t>
            </a:r>
            <a:r>
              <a:rPr lang="ja-JP" altLang="en-US" sz="1400" b="1" dirty="0" smtClean="0">
                <a:solidFill>
                  <a:schemeClr val="bg1"/>
                </a:solidFill>
              </a:rPr>
              <a:t>）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　　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36,000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円</a:t>
            </a:r>
            <a:endParaRPr lang="en-US" altLang="ja-JP" sz="2000" b="1" dirty="0" smtClean="0">
              <a:solidFill>
                <a:schemeClr val="bg1"/>
              </a:solidFill>
            </a:endParaRPr>
          </a:p>
          <a:p>
            <a:r>
              <a:rPr lang="ja-JP" altLang="en-US" sz="2000" b="1" dirty="0">
                <a:solidFill>
                  <a:schemeClr val="bg1"/>
                </a:solidFill>
              </a:rPr>
              <a:t>　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　　　　　　食費　</a:t>
            </a:r>
            <a:r>
              <a:rPr lang="ja-JP" altLang="en-US" sz="1400" b="1" dirty="0" smtClean="0">
                <a:solidFill>
                  <a:schemeClr val="bg1"/>
                </a:solidFill>
              </a:rPr>
              <a:t>（</a:t>
            </a:r>
            <a:r>
              <a:rPr lang="en-US" altLang="ja-JP" sz="1400" b="1" dirty="0" smtClean="0">
                <a:solidFill>
                  <a:schemeClr val="bg1"/>
                </a:solidFill>
              </a:rPr>
              <a:t>※2</a:t>
            </a:r>
            <a:r>
              <a:rPr lang="ja-JP" altLang="en-US" sz="1400" b="1" dirty="0" smtClean="0">
                <a:solidFill>
                  <a:schemeClr val="bg1"/>
                </a:solidFill>
              </a:rPr>
              <a:t>）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　　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40,500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円</a:t>
            </a:r>
            <a:endParaRPr lang="en-US" altLang="ja-JP" sz="2000" b="1" dirty="0" smtClean="0">
              <a:solidFill>
                <a:schemeClr val="bg1"/>
              </a:solidFill>
            </a:endParaRPr>
          </a:p>
          <a:p>
            <a:r>
              <a:rPr lang="ja-JP" altLang="en-US" sz="2000" b="1" dirty="0">
                <a:solidFill>
                  <a:schemeClr val="bg1"/>
                </a:solidFill>
              </a:rPr>
              <a:t>　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　　　　　　管理費</a:t>
            </a:r>
            <a:r>
              <a:rPr lang="ja-JP" altLang="en-US" sz="1400" b="1" dirty="0" smtClean="0">
                <a:solidFill>
                  <a:schemeClr val="bg1"/>
                </a:solidFill>
              </a:rPr>
              <a:t>（</a:t>
            </a:r>
            <a:r>
              <a:rPr lang="en-US" altLang="ja-JP" sz="1400" b="1" dirty="0" smtClean="0">
                <a:solidFill>
                  <a:schemeClr val="bg1"/>
                </a:solidFill>
              </a:rPr>
              <a:t>※3</a:t>
            </a:r>
            <a:r>
              <a:rPr lang="ja-JP" altLang="en-US" sz="1400" b="1" dirty="0" smtClean="0">
                <a:solidFill>
                  <a:schemeClr val="bg1"/>
                </a:solidFill>
              </a:rPr>
              <a:t>）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　　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20,000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円</a:t>
            </a:r>
            <a:endParaRPr lang="en-US" altLang="ja-JP" sz="2000" b="1" dirty="0" smtClean="0">
              <a:solidFill>
                <a:schemeClr val="bg1"/>
              </a:solidFill>
            </a:endParaRPr>
          </a:p>
          <a:p>
            <a:r>
              <a:rPr lang="ja-JP" altLang="en-US" sz="2000" b="1" dirty="0" smtClean="0">
                <a:solidFill>
                  <a:schemeClr val="bg1"/>
                </a:solidFill>
              </a:rPr>
              <a:t>　　　生活サポート費</a:t>
            </a:r>
            <a:r>
              <a:rPr lang="ja-JP" altLang="en-US" sz="1400" b="1" dirty="0" smtClean="0">
                <a:solidFill>
                  <a:schemeClr val="bg1"/>
                </a:solidFill>
              </a:rPr>
              <a:t>（</a:t>
            </a:r>
            <a:r>
              <a:rPr lang="en-US" altLang="ja-JP" sz="1400" b="1" dirty="0" smtClean="0">
                <a:solidFill>
                  <a:schemeClr val="bg1"/>
                </a:solidFill>
              </a:rPr>
              <a:t>※4</a:t>
            </a:r>
            <a:r>
              <a:rPr lang="ja-JP" altLang="en-US" sz="1400" b="1" dirty="0" smtClean="0">
                <a:solidFill>
                  <a:schemeClr val="bg1"/>
                </a:solidFill>
              </a:rPr>
              <a:t>）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　</a:t>
            </a:r>
            <a:r>
              <a:rPr lang="en-US" altLang="ja-JP" sz="2000" b="1" dirty="0">
                <a:solidFill>
                  <a:schemeClr val="bg1"/>
                </a:solidFill>
              </a:rPr>
              <a:t> 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  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1,500</a:t>
            </a:r>
            <a:r>
              <a:rPr lang="ja-JP" altLang="en-US" sz="2000" b="1" dirty="0" smtClean="0">
                <a:solidFill>
                  <a:schemeClr val="bg1"/>
                </a:solidFill>
              </a:rPr>
              <a:t>円</a:t>
            </a:r>
            <a:endParaRPr lang="ja-JP" alt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552512"/>
              </p:ext>
            </p:extLst>
          </p:nvPr>
        </p:nvGraphicFramePr>
        <p:xfrm>
          <a:off x="6064842" y="1274592"/>
          <a:ext cx="5072715" cy="2767378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621059"/>
                <a:gridCol w="1029729"/>
                <a:gridCol w="617838"/>
                <a:gridCol w="1804089"/>
              </a:tblGrid>
              <a:tr h="321294"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１日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１ヶ月</a:t>
                      </a:r>
                      <a:r>
                        <a:rPr kumimoji="1" lang="ja-JP" altLang="en-US" sz="1050" b="1" dirty="0" smtClean="0">
                          <a:solidFill>
                            <a:schemeClr val="bg1"/>
                          </a:solidFill>
                        </a:rPr>
                        <a:t>（３０日の場合）</a:t>
                      </a:r>
                      <a:endParaRPr kumimoji="1" lang="ja-JP" altLang="en-US" sz="10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294"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※</a:t>
                      </a:r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１　　居室代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kumimoji="1" lang="en-US" altLang="ja-JP" sz="1200" b="1" dirty="0" smtClean="0">
                          <a:solidFill>
                            <a:srgbClr val="FF0000"/>
                          </a:solidFill>
                        </a:rPr>
                        <a:t>1,200</a:t>
                      </a:r>
                      <a:r>
                        <a:rPr kumimoji="1" lang="ja-JP" altLang="en-US" sz="1200" b="1" dirty="0" smtClean="0">
                          <a:solidFill>
                            <a:srgbClr val="FF0000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36,000</a:t>
                      </a:r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36">
                <a:tc rowSpan="3"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※</a:t>
                      </a:r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２　　食事代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朝食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rgbClr val="FF0000"/>
                          </a:solidFill>
                        </a:rPr>
                        <a:t>350</a:t>
                      </a:r>
                      <a:r>
                        <a:rPr kumimoji="1" lang="ja-JP" altLang="en-US" sz="1200" b="1" dirty="0" smtClean="0">
                          <a:solidFill>
                            <a:srgbClr val="FF0000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/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40,500</a:t>
                      </a:r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20">
                <a:tc v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昼食</a:t>
                      </a:r>
                      <a:endParaRPr kumimoji="1" lang="en-US" altLang="ja-JP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kumimoji="1" lang="ja-JP" altLang="en-US" sz="900" b="1" dirty="0" smtClean="0">
                          <a:solidFill>
                            <a:schemeClr val="bg1"/>
                          </a:solidFill>
                        </a:rPr>
                        <a:t>（オヤツ含む）</a:t>
                      </a:r>
                      <a:endParaRPr kumimoji="1" lang="ja-JP" altLang="en-US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1" dirty="0" smtClean="0">
                          <a:solidFill>
                            <a:srgbClr val="FF0000"/>
                          </a:solidFill>
                        </a:rPr>
                        <a:t>500</a:t>
                      </a:r>
                      <a:r>
                        <a:rPr kumimoji="1" lang="ja-JP" altLang="en-US" sz="1200" b="1" dirty="0" smtClean="0">
                          <a:solidFill>
                            <a:srgbClr val="FF0000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36">
                <a:tc v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夕食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rgbClr val="FF0000"/>
                          </a:solidFill>
                        </a:rPr>
                        <a:t>500</a:t>
                      </a:r>
                      <a:r>
                        <a:rPr kumimoji="1" lang="ja-JP" altLang="en-US" sz="1200" b="1" dirty="0" smtClean="0">
                          <a:solidFill>
                            <a:srgbClr val="FF0000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294"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※</a:t>
                      </a:r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３　　管理費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20,000</a:t>
                      </a:r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068"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※</a:t>
                      </a:r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４　</a:t>
                      </a:r>
                      <a:r>
                        <a:rPr kumimoji="1" lang="ja-JP" altLang="en-US" sz="1100" b="1" dirty="0" smtClean="0">
                          <a:solidFill>
                            <a:schemeClr val="bg1"/>
                          </a:solidFill>
                        </a:rPr>
                        <a:t>生活サポート費</a:t>
                      </a:r>
                      <a:endParaRPr kumimoji="1" lang="ja-JP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b="1" dirty="0" smtClean="0">
                          <a:solidFill>
                            <a:schemeClr val="bg1"/>
                          </a:solidFill>
                        </a:rPr>
                        <a:t>1,500</a:t>
                      </a:r>
                      <a:r>
                        <a:rPr kumimoji="1" lang="ja-JP" altLang="en-US" sz="1200" b="1" dirty="0" smtClean="0">
                          <a:solidFill>
                            <a:schemeClr val="bg1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7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</a:rPr>
                        <a:t>合計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b="1" dirty="0" smtClean="0">
                          <a:solidFill>
                            <a:srgbClr val="FF0000"/>
                          </a:solidFill>
                        </a:rPr>
                        <a:t>98,000</a:t>
                      </a:r>
                      <a:r>
                        <a:rPr kumimoji="1" lang="ja-JP" altLang="en-US" sz="1200" b="1" dirty="0" smtClean="0">
                          <a:solidFill>
                            <a:srgbClr val="FF0000"/>
                          </a:solidFill>
                        </a:rPr>
                        <a:t>円</a:t>
                      </a:r>
                      <a:endParaRPr kumimoji="1" lang="ja-JP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上カーブ リボン 35"/>
          <p:cNvSpPr/>
          <p:nvPr/>
        </p:nvSpPr>
        <p:spPr>
          <a:xfrm>
            <a:off x="6752068" y="340942"/>
            <a:ext cx="3475209" cy="667544"/>
          </a:xfrm>
          <a:prstGeom prst="ellipse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タイトル 1"/>
          <p:cNvSpPr txBox="1">
            <a:spLocks/>
          </p:cNvSpPr>
          <p:nvPr/>
        </p:nvSpPr>
        <p:spPr>
          <a:xfrm>
            <a:off x="7801791" y="371696"/>
            <a:ext cx="1392238" cy="456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sz="2000" b="1" dirty="0" smtClean="0">
                <a:solidFill>
                  <a:schemeClr val="bg1"/>
                </a:solidFill>
              </a:rPr>
              <a:t>料金表</a:t>
            </a:r>
            <a:endParaRPr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40" name="タイトル 1"/>
          <p:cNvSpPr txBox="1">
            <a:spLocks/>
          </p:cNvSpPr>
          <p:nvPr/>
        </p:nvSpPr>
        <p:spPr>
          <a:xfrm>
            <a:off x="7149908" y="4655793"/>
            <a:ext cx="3077369" cy="52355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b="1" dirty="0">
                <a:solidFill>
                  <a:srgbClr val="FF0000"/>
                </a:solidFill>
              </a:rPr>
              <a:t>敷金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　　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100,000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円</a:t>
            </a:r>
            <a:r>
              <a:rPr lang="ja-JP" altLang="en-US" sz="2000" b="1" dirty="0" smtClean="0">
                <a:solidFill>
                  <a:srgbClr val="FF0000"/>
                </a:solidFill>
              </a:rPr>
              <a:t>　</a:t>
            </a:r>
            <a:endParaRPr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41" name="タイトル 1"/>
          <p:cNvSpPr txBox="1">
            <a:spLocks/>
          </p:cNvSpPr>
          <p:nvPr/>
        </p:nvSpPr>
        <p:spPr>
          <a:xfrm>
            <a:off x="6340817" y="5130992"/>
            <a:ext cx="4887357" cy="47572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200" b="1" dirty="0" smtClean="0">
                <a:solidFill>
                  <a:schemeClr val="bg1"/>
                </a:solidFill>
              </a:rPr>
              <a:t>（退所時の修繕に使用させていただき、残金は返却いたします。）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　</a:t>
            </a:r>
            <a:endParaRPr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7720660" y="5596430"/>
            <a:ext cx="3260383" cy="47572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400" b="1" dirty="0" smtClean="0">
                <a:solidFill>
                  <a:srgbClr val="FF0000"/>
                </a:solidFill>
              </a:rPr>
              <a:t>　　</a:t>
            </a:r>
            <a:r>
              <a:rPr lang="en-US" altLang="ja-JP" sz="1400" b="1" dirty="0" smtClean="0">
                <a:solidFill>
                  <a:srgbClr val="FF0000"/>
                </a:solidFill>
              </a:rPr>
              <a:t>※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敷金につきましては、要相談　</a:t>
            </a:r>
            <a:endParaRPr lang="ja-JP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9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2095499" y="4986631"/>
            <a:ext cx="7848600" cy="1428750"/>
          </a:xfrm>
          <a:prstGeom prst="roundRect">
            <a:avLst/>
          </a:prstGeom>
          <a:solidFill>
            <a:srgbClr val="EB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上カーブ リボン 12"/>
          <p:cNvSpPr/>
          <p:nvPr/>
        </p:nvSpPr>
        <p:spPr>
          <a:xfrm>
            <a:off x="2303182" y="4052642"/>
            <a:ext cx="7335092" cy="667544"/>
          </a:xfrm>
          <a:prstGeom prst="ellipse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対角する 2 つの角を丸めた四角形 17"/>
          <p:cNvSpPr/>
          <p:nvPr/>
        </p:nvSpPr>
        <p:spPr>
          <a:xfrm>
            <a:off x="1038225" y="1205485"/>
            <a:ext cx="5497400" cy="2442590"/>
          </a:xfrm>
          <a:prstGeom prst="round2DiagRect">
            <a:avLst/>
          </a:prstGeom>
          <a:solidFill>
            <a:srgbClr val="EB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上カーブ リボン 14"/>
          <p:cNvSpPr/>
          <p:nvPr/>
        </p:nvSpPr>
        <p:spPr>
          <a:xfrm>
            <a:off x="1180843" y="257703"/>
            <a:ext cx="5058031" cy="667544"/>
          </a:xfrm>
          <a:prstGeom prst="ellipse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ー 3" descr="IMG_1396.jpg"/>
          <p:cNvPicPr>
            <a:picLocks noGrp="1"/>
          </p:cNvPicPr>
          <p:nvPr>
            <p:ph idx="1"/>
          </p:nvPr>
        </p:nvPicPr>
        <p:blipFill>
          <a:blip r:embed="rId2">
            <a:lum bright="25000" contrast="10000"/>
          </a:blip>
          <a:stretch>
            <a:fillRect/>
          </a:stretch>
        </p:blipFill>
        <p:spPr>
          <a:xfrm>
            <a:off x="6762752" y="429154"/>
            <a:ext cx="4267198" cy="2695046"/>
          </a:xfrm>
          <a:prstGeom prst="rect">
            <a:avLst/>
          </a:prstGeom>
        </p:spPr>
      </p:pic>
      <p:sp>
        <p:nvSpPr>
          <p:cNvPr id="6" name="タイトル 1"/>
          <p:cNvSpPr txBox="1">
            <a:spLocks/>
          </p:cNvSpPr>
          <p:nvPr/>
        </p:nvSpPr>
        <p:spPr>
          <a:xfrm>
            <a:off x="2471014" y="309193"/>
            <a:ext cx="2553888" cy="419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000" b="1" dirty="0" smtClean="0">
                <a:solidFill>
                  <a:schemeClr val="bg1"/>
                </a:solidFill>
              </a:rPr>
              <a:t>ご入居費用について</a:t>
            </a:r>
            <a:endParaRPr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4811015" y="4081217"/>
            <a:ext cx="2417569" cy="4811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000" b="1" dirty="0" smtClean="0">
                <a:solidFill>
                  <a:schemeClr val="bg1"/>
                </a:solidFill>
              </a:rPr>
              <a:t>年間行事・家族会</a:t>
            </a:r>
            <a:r>
              <a:rPr lang="ja-JP" altLang="en-US" sz="2000" b="1" dirty="0" smtClean="0">
                <a:solidFill>
                  <a:srgbClr val="FF0000"/>
                </a:solidFill>
              </a:rPr>
              <a:t>　</a:t>
            </a:r>
            <a:endParaRPr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1079277" y="1605253"/>
            <a:ext cx="5379442" cy="118477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400" b="1" dirty="0" smtClean="0">
                <a:solidFill>
                  <a:srgbClr val="1810B0"/>
                </a:solidFill>
              </a:rPr>
              <a:t>（居室）　　入院・外泊されても居室代はいただきます。</a:t>
            </a:r>
            <a:endParaRPr lang="en-US" altLang="ja-JP" sz="1400" b="1" dirty="0" smtClean="0">
              <a:solidFill>
                <a:srgbClr val="1810B0"/>
              </a:solidFill>
            </a:endParaRPr>
          </a:p>
          <a:p>
            <a:r>
              <a:rPr lang="ja-JP" altLang="en-US" sz="1400" b="1" dirty="0" smtClean="0">
                <a:solidFill>
                  <a:srgbClr val="1810B0"/>
                </a:solidFill>
              </a:rPr>
              <a:t>（食費）　　入院・外泊・外出された場合、その日の食事代は</a:t>
            </a:r>
            <a:endParaRPr lang="en-US" altLang="ja-JP" sz="1400" b="1" dirty="0" smtClean="0">
              <a:solidFill>
                <a:srgbClr val="1810B0"/>
              </a:solidFill>
            </a:endParaRPr>
          </a:p>
          <a:p>
            <a:r>
              <a:rPr lang="ja-JP" altLang="en-US" sz="1400" b="1" dirty="0">
                <a:solidFill>
                  <a:srgbClr val="1810B0"/>
                </a:solidFill>
              </a:rPr>
              <a:t>　</a:t>
            </a:r>
            <a:r>
              <a:rPr lang="ja-JP" altLang="en-US" sz="1400" b="1" dirty="0" smtClean="0">
                <a:solidFill>
                  <a:srgbClr val="1810B0"/>
                </a:solidFill>
              </a:rPr>
              <a:t>　　　　　いただきません。</a:t>
            </a:r>
            <a:endParaRPr lang="en-US" altLang="ja-JP" sz="1400" b="1" dirty="0" smtClean="0">
              <a:solidFill>
                <a:srgbClr val="1810B0"/>
              </a:solidFill>
            </a:endParaRPr>
          </a:p>
          <a:p>
            <a:r>
              <a:rPr lang="ja-JP" altLang="en-US" sz="1400" b="1" dirty="0" smtClean="0">
                <a:solidFill>
                  <a:srgbClr val="1810B0"/>
                </a:solidFill>
              </a:rPr>
              <a:t>（管理費）　建物管理費・共同光熱費を含みます。</a:t>
            </a:r>
            <a:endParaRPr lang="en-US" altLang="ja-JP" sz="1400" b="1" dirty="0" smtClean="0">
              <a:solidFill>
                <a:srgbClr val="1810B0"/>
              </a:solidFill>
            </a:endParaRPr>
          </a:p>
          <a:p>
            <a:r>
              <a:rPr lang="ja-JP" altLang="en-US" sz="1400" b="1" dirty="0">
                <a:solidFill>
                  <a:srgbClr val="1810B0"/>
                </a:solidFill>
              </a:rPr>
              <a:t>　</a:t>
            </a:r>
            <a:r>
              <a:rPr lang="ja-JP" altLang="en-US" sz="1400" b="1" dirty="0" smtClean="0">
                <a:solidFill>
                  <a:srgbClr val="1810B0"/>
                </a:solidFill>
              </a:rPr>
              <a:t>　　　　　なお、入院された場合も管理費はいただきます。</a:t>
            </a:r>
          </a:p>
          <a:p>
            <a:r>
              <a:rPr lang="ja-JP" altLang="en-US" sz="1400" b="1" dirty="0" smtClean="0">
                <a:solidFill>
                  <a:srgbClr val="1810B0"/>
                </a:solidFill>
              </a:rPr>
              <a:t>　</a:t>
            </a:r>
            <a:endParaRPr lang="en-US" altLang="ja-JP" sz="1400" b="1" dirty="0" smtClean="0">
              <a:solidFill>
                <a:srgbClr val="1810B0"/>
              </a:solidFill>
            </a:endParaRPr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1049225" y="2713752"/>
            <a:ext cx="5486400" cy="77370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1400" b="1" dirty="0" smtClean="0">
                <a:solidFill>
                  <a:srgbClr val="1810B0"/>
                </a:solidFill>
              </a:rPr>
              <a:t>（生活サポート費）　居室掃除・ゴミ回収・シーツ交換・洗濯・　</a:t>
            </a:r>
            <a:endParaRPr lang="en-US" altLang="ja-JP" sz="1400" b="1" dirty="0" smtClean="0">
              <a:solidFill>
                <a:srgbClr val="1810B0"/>
              </a:solidFill>
            </a:endParaRPr>
          </a:p>
          <a:p>
            <a:r>
              <a:rPr lang="ja-JP" altLang="en-US" sz="1400" b="1" dirty="0">
                <a:solidFill>
                  <a:srgbClr val="1810B0"/>
                </a:solidFill>
              </a:rPr>
              <a:t>　</a:t>
            </a:r>
            <a:r>
              <a:rPr lang="ja-JP" altLang="en-US" sz="1400" b="1" dirty="0" smtClean="0">
                <a:solidFill>
                  <a:srgbClr val="1810B0"/>
                </a:solidFill>
              </a:rPr>
              <a:t>　　　　　　　　　その他　</a:t>
            </a:r>
            <a:endParaRPr lang="ja-JP" altLang="en-US" sz="1400" b="1" dirty="0">
              <a:solidFill>
                <a:srgbClr val="1810B0"/>
              </a:solidFill>
            </a:endParaRPr>
          </a:p>
        </p:txBody>
      </p:sp>
      <p:sp>
        <p:nvSpPr>
          <p:cNvPr id="14" name="タイトル 1"/>
          <p:cNvSpPr txBox="1">
            <a:spLocks/>
          </p:cNvSpPr>
          <p:nvPr/>
        </p:nvSpPr>
        <p:spPr>
          <a:xfrm>
            <a:off x="2467163" y="5194343"/>
            <a:ext cx="7276912" cy="118477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1600" b="1" dirty="0" smtClean="0">
                <a:solidFill>
                  <a:srgbClr val="1810B0"/>
                </a:solidFill>
              </a:rPr>
              <a:t>※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　外出行事については個人負担となります。</a:t>
            </a:r>
            <a:endParaRPr lang="en-US" altLang="ja-JP" sz="1600" b="1" dirty="0" smtClean="0">
              <a:solidFill>
                <a:srgbClr val="1810B0"/>
              </a:solidFill>
            </a:endParaRPr>
          </a:p>
          <a:p>
            <a:r>
              <a:rPr lang="en-US" altLang="ja-JP" sz="1600" b="1" dirty="0" smtClean="0">
                <a:solidFill>
                  <a:srgbClr val="1810B0"/>
                </a:solidFill>
              </a:rPr>
              <a:t>※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　半年に</a:t>
            </a:r>
            <a:r>
              <a:rPr lang="en-US" altLang="ja-JP" sz="1600" b="1" dirty="0" smtClean="0">
                <a:solidFill>
                  <a:srgbClr val="1810B0"/>
                </a:solidFill>
              </a:rPr>
              <a:t>1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回、年２回の家族会については、行事日に合わせて行います。</a:t>
            </a:r>
            <a:endParaRPr lang="en-US" altLang="ja-JP" sz="1600" b="1" dirty="0" smtClean="0">
              <a:solidFill>
                <a:srgbClr val="1810B0"/>
              </a:solidFill>
            </a:endParaRPr>
          </a:p>
          <a:p>
            <a:r>
              <a:rPr lang="ja-JP" altLang="en-US" sz="1600" b="1" dirty="0" smtClean="0">
                <a:solidFill>
                  <a:srgbClr val="1810B0"/>
                </a:solidFill>
              </a:rPr>
              <a:t>　　　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（リーガル祭り・家族旅行の際に）</a:t>
            </a:r>
          </a:p>
          <a:p>
            <a:endParaRPr lang="en-US" altLang="ja-JP" sz="1400" b="1" dirty="0" smtClean="0">
              <a:solidFill>
                <a:srgbClr val="1810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7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正方形/長方形 334"/>
          <p:cNvSpPr/>
          <p:nvPr/>
        </p:nvSpPr>
        <p:spPr>
          <a:xfrm>
            <a:off x="1036059" y="869946"/>
            <a:ext cx="4790289" cy="478089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17" name="対角する 2 つの角を丸めた四角形 16"/>
          <p:cNvSpPr/>
          <p:nvPr/>
        </p:nvSpPr>
        <p:spPr>
          <a:xfrm>
            <a:off x="2939606" y="233109"/>
            <a:ext cx="1042341" cy="390524"/>
          </a:xfrm>
          <a:prstGeom prst="round2DiagRect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ローチャート: 複数書類 13"/>
          <p:cNvSpPr/>
          <p:nvPr/>
        </p:nvSpPr>
        <p:spPr>
          <a:xfrm>
            <a:off x="9196386" y="1565731"/>
            <a:ext cx="1905000" cy="1514474"/>
          </a:xfrm>
          <a:prstGeom prst="flowChartMultidocumen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フローチャート: 複数書類 12"/>
          <p:cNvSpPr/>
          <p:nvPr/>
        </p:nvSpPr>
        <p:spPr>
          <a:xfrm>
            <a:off x="6086233" y="1524263"/>
            <a:ext cx="3047998" cy="2190750"/>
          </a:xfrm>
          <a:prstGeom prst="flowChartMultidocumen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大波 7"/>
          <p:cNvSpPr/>
          <p:nvPr/>
        </p:nvSpPr>
        <p:spPr>
          <a:xfrm>
            <a:off x="6611570" y="4210161"/>
            <a:ext cx="4566016" cy="2400200"/>
          </a:xfrm>
          <a:prstGeom prst="wave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8011686" y="3632523"/>
            <a:ext cx="2314575" cy="47624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973942" y="4412323"/>
            <a:ext cx="1211263" cy="381001"/>
          </a:xfrm>
        </p:spPr>
        <p:txBody>
          <a:bodyPr>
            <a:normAutofit fontScale="90000"/>
          </a:bodyPr>
          <a:lstStyle/>
          <a:p>
            <a:r>
              <a:rPr lang="ja-JP" altLang="en-US" sz="1400" b="1" dirty="0" smtClean="0">
                <a:solidFill>
                  <a:srgbClr val="1810B0"/>
                </a:solidFill>
              </a:rPr>
              <a:t>〒</a:t>
            </a:r>
            <a:r>
              <a:rPr lang="en-US" altLang="ja-JP" sz="1400" b="1" dirty="0" smtClean="0">
                <a:solidFill>
                  <a:srgbClr val="1810B0"/>
                </a:solidFill>
              </a:rPr>
              <a:t>840-0212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　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43818" y="4845255"/>
            <a:ext cx="3963988" cy="352425"/>
          </a:xfrm>
        </p:spPr>
        <p:txBody>
          <a:bodyPr>
            <a:normAutofit/>
          </a:bodyPr>
          <a:lstStyle/>
          <a:p>
            <a:r>
              <a:rPr kumimoji="1" lang="ja-JP" altLang="en-US" sz="1600" b="1" dirty="0" smtClean="0">
                <a:solidFill>
                  <a:srgbClr val="1810B0"/>
                </a:solidFill>
              </a:rPr>
              <a:t>佐賀県佐賀市大和町大字池上</a:t>
            </a:r>
            <a:r>
              <a:rPr kumimoji="1" lang="en-US" altLang="ja-JP" sz="1600" b="1" dirty="0" smtClean="0">
                <a:solidFill>
                  <a:srgbClr val="1810B0"/>
                </a:solidFill>
              </a:rPr>
              <a:t>1894-4</a:t>
            </a:r>
            <a:endParaRPr kumimoji="1" lang="ja-JP" altLang="en-US" sz="1600" b="1" dirty="0">
              <a:solidFill>
                <a:srgbClr val="1810B0"/>
              </a:solidFill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135464" y="3667023"/>
            <a:ext cx="2133599" cy="45839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お問い合わせ</a:t>
            </a:r>
            <a:r>
              <a:rPr lang="ja-JP" altLang="en-US" sz="2400" dirty="0" smtClean="0">
                <a:solidFill>
                  <a:srgbClr val="FF0000"/>
                </a:solidFill>
              </a:rPr>
              <a:t>　</a:t>
            </a:r>
            <a:endParaRPr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7965990" y="5214246"/>
            <a:ext cx="2849619" cy="342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b="1" dirty="0" smtClean="0">
                <a:solidFill>
                  <a:srgbClr val="1810B0"/>
                </a:solidFill>
              </a:rPr>
              <a:t>ＴＥ</a:t>
            </a:r>
            <a:r>
              <a:rPr lang="ja-JP" altLang="en-US" sz="1600" b="1" dirty="0">
                <a:solidFill>
                  <a:srgbClr val="1810B0"/>
                </a:solidFill>
              </a:rPr>
              <a:t>Ｌ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　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（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0952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） 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97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－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7348</a:t>
            </a:r>
            <a:endParaRPr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7974228" y="5605714"/>
            <a:ext cx="2852888" cy="342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b="1" dirty="0" smtClean="0">
                <a:solidFill>
                  <a:srgbClr val="1810B0"/>
                </a:solidFill>
              </a:rPr>
              <a:t>ＦＡ</a:t>
            </a:r>
            <a:r>
              <a:rPr lang="ja-JP" altLang="en-US" sz="1600" b="1" dirty="0">
                <a:solidFill>
                  <a:srgbClr val="1810B0"/>
                </a:solidFill>
              </a:rPr>
              <a:t>Ｘ</a:t>
            </a:r>
            <a:r>
              <a:rPr lang="ja-JP" altLang="en-US" sz="1600" b="1" dirty="0" smtClean="0">
                <a:solidFill>
                  <a:srgbClr val="1810B0"/>
                </a:solidFill>
              </a:rPr>
              <a:t>　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（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0952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） 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97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－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7349</a:t>
            </a:r>
            <a:endParaRPr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上リボン 8"/>
          <p:cNvSpPr/>
          <p:nvPr/>
        </p:nvSpPr>
        <p:spPr>
          <a:xfrm>
            <a:off x="6119811" y="333374"/>
            <a:ext cx="5057775" cy="962025"/>
          </a:xfrm>
          <a:prstGeom prst="ribbon2">
            <a:avLst/>
          </a:prstGeom>
          <a:solidFill>
            <a:srgbClr val="FFC5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7600950" y="476250"/>
            <a:ext cx="2133599" cy="4762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協力医療</a:t>
            </a:r>
            <a:r>
              <a:rPr lang="ja-JP" alt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機関</a:t>
            </a:r>
            <a:r>
              <a:rPr lang="ja-JP" altLang="en-US" sz="2400" dirty="0" smtClean="0">
                <a:solidFill>
                  <a:srgbClr val="FF0000"/>
                </a:solidFill>
              </a:rPr>
              <a:t>　</a:t>
            </a:r>
            <a:endParaRPr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1" name="タイトル 1"/>
          <p:cNvSpPr txBox="1">
            <a:spLocks/>
          </p:cNvSpPr>
          <p:nvPr/>
        </p:nvSpPr>
        <p:spPr>
          <a:xfrm>
            <a:off x="6038851" y="1956572"/>
            <a:ext cx="2828924" cy="157456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【</a:t>
            </a:r>
            <a:r>
              <a:rPr lang="ja-JP" altLang="en-US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総合診療</a:t>
            </a:r>
            <a:r>
              <a:rPr lang="en-US" altLang="ja-JP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】</a:t>
            </a:r>
          </a:p>
          <a:p>
            <a:r>
              <a:rPr lang="ja-JP" altLang="en-US" sz="1600" b="1" dirty="0" smtClean="0">
                <a:solidFill>
                  <a:srgbClr val="FF0000"/>
                </a:solidFill>
              </a:rPr>
              <a:t>・永江内科小児科医院</a:t>
            </a:r>
            <a:endParaRPr lang="en-US" altLang="ja-JP" sz="1600" b="1" dirty="0" smtClean="0">
              <a:solidFill>
                <a:srgbClr val="FF0000"/>
              </a:solidFill>
            </a:endParaRPr>
          </a:p>
          <a:p>
            <a:r>
              <a:rPr lang="ja-JP" altLang="en-US" sz="1600" b="1" dirty="0" smtClean="0">
                <a:solidFill>
                  <a:srgbClr val="FF0000"/>
                </a:solidFill>
              </a:rPr>
              <a:t>・ひげドクター</a:t>
            </a:r>
            <a:endParaRPr lang="en-US" altLang="ja-JP" sz="1600" b="1" dirty="0" smtClean="0">
              <a:solidFill>
                <a:srgbClr val="FF0000"/>
              </a:solidFill>
            </a:endParaRPr>
          </a:p>
          <a:p>
            <a:r>
              <a:rPr lang="ja-JP" altLang="en-US" sz="1600" b="1" dirty="0" smtClean="0">
                <a:solidFill>
                  <a:srgbClr val="FF0000"/>
                </a:solidFill>
              </a:rPr>
              <a:t>　お元気でクリニック</a:t>
            </a:r>
            <a:endParaRPr lang="en-US" altLang="ja-JP" sz="1600" b="1" dirty="0" smtClean="0">
              <a:solidFill>
                <a:srgbClr val="FF0000"/>
              </a:solidFill>
            </a:endParaRPr>
          </a:p>
          <a:p>
            <a:endParaRPr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9201149" y="2038351"/>
            <a:ext cx="1781176" cy="69532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en-US" altLang="ja-JP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【</a:t>
            </a:r>
            <a:r>
              <a:rPr lang="ja-JP" altLang="en-US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歯科</a:t>
            </a:r>
            <a:r>
              <a:rPr lang="en-US" altLang="ja-JP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】</a:t>
            </a:r>
          </a:p>
          <a:p>
            <a:r>
              <a:rPr lang="ja-JP" altLang="en-US" sz="1600" b="1" dirty="0" smtClean="0">
                <a:solidFill>
                  <a:srgbClr val="FF0000"/>
                </a:solidFill>
              </a:rPr>
              <a:t>・はっとり歯科</a:t>
            </a:r>
            <a:endParaRPr lang="en-US" altLang="ja-JP" sz="1600" b="1" dirty="0" smtClean="0">
              <a:solidFill>
                <a:srgbClr val="FF0000"/>
              </a:solidFill>
            </a:endParaRPr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3025869" y="207374"/>
            <a:ext cx="849311" cy="4762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地図</a:t>
            </a:r>
            <a:r>
              <a:rPr lang="ja-JP" altLang="en-US" sz="2400" dirty="0" smtClean="0">
                <a:solidFill>
                  <a:srgbClr val="FF0000"/>
                </a:solidFill>
              </a:rPr>
              <a:t>　</a:t>
            </a:r>
            <a:endParaRPr lang="ja-JP" altLang="en-US" sz="2400" dirty="0">
              <a:solidFill>
                <a:srgbClr val="FF0000"/>
              </a:solidFill>
            </a:endParaRPr>
          </a:p>
        </p:txBody>
      </p:sp>
      <p:cxnSp>
        <p:nvCxnSpPr>
          <p:cNvPr id="45" name="直線コネクタ 44"/>
          <p:cNvCxnSpPr/>
          <p:nvPr/>
        </p:nvCxnSpPr>
        <p:spPr>
          <a:xfrm flipH="1">
            <a:off x="3700846" y="1752600"/>
            <a:ext cx="180979" cy="464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/>
          <p:nvPr/>
        </p:nvCxnSpPr>
        <p:spPr>
          <a:xfrm>
            <a:off x="1810815" y="2476703"/>
            <a:ext cx="1271292" cy="29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コネクタ 108"/>
          <p:cNvCxnSpPr/>
          <p:nvPr/>
        </p:nvCxnSpPr>
        <p:spPr>
          <a:xfrm>
            <a:off x="1886161" y="2574544"/>
            <a:ext cx="11919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/>
          <p:nvPr/>
        </p:nvCxnSpPr>
        <p:spPr>
          <a:xfrm flipV="1">
            <a:off x="3174685" y="2217684"/>
            <a:ext cx="112739" cy="292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コネクタ 130"/>
          <p:cNvCxnSpPr/>
          <p:nvPr/>
        </p:nvCxnSpPr>
        <p:spPr>
          <a:xfrm>
            <a:off x="3875180" y="1752600"/>
            <a:ext cx="5123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曲線コネクタ 223"/>
          <p:cNvCxnSpPr/>
          <p:nvPr/>
        </p:nvCxnSpPr>
        <p:spPr>
          <a:xfrm rot="5400000">
            <a:off x="4087649" y="3145730"/>
            <a:ext cx="732475" cy="515162"/>
          </a:xfrm>
          <a:prstGeom prst="curvedConnector3">
            <a:avLst>
              <a:gd name="adj1" fmla="val 6300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曲線コネクタ 224"/>
          <p:cNvCxnSpPr/>
          <p:nvPr/>
        </p:nvCxnSpPr>
        <p:spPr>
          <a:xfrm rot="5400000">
            <a:off x="4009412" y="3141937"/>
            <a:ext cx="686416" cy="543902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線コネクタ 272"/>
          <p:cNvCxnSpPr/>
          <p:nvPr/>
        </p:nvCxnSpPr>
        <p:spPr>
          <a:xfrm>
            <a:off x="3284287" y="2155430"/>
            <a:ext cx="352980" cy="54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/>
          <p:nvPr/>
        </p:nvCxnSpPr>
        <p:spPr>
          <a:xfrm>
            <a:off x="3276041" y="2220449"/>
            <a:ext cx="655091" cy="109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直線コネクタ 274"/>
          <p:cNvCxnSpPr/>
          <p:nvPr/>
        </p:nvCxnSpPr>
        <p:spPr>
          <a:xfrm>
            <a:off x="2371837" y="4712329"/>
            <a:ext cx="13276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直線コネクタ 275"/>
          <p:cNvCxnSpPr/>
          <p:nvPr/>
        </p:nvCxnSpPr>
        <p:spPr>
          <a:xfrm>
            <a:off x="2322700" y="4978187"/>
            <a:ext cx="1319727" cy="42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直線コネクタ 309"/>
          <p:cNvCxnSpPr/>
          <p:nvPr/>
        </p:nvCxnSpPr>
        <p:spPr>
          <a:xfrm flipV="1">
            <a:off x="3840920" y="4978187"/>
            <a:ext cx="1064217" cy="5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直線コネクタ 310"/>
          <p:cNvCxnSpPr/>
          <p:nvPr/>
        </p:nvCxnSpPr>
        <p:spPr>
          <a:xfrm flipV="1">
            <a:off x="3822340" y="4712329"/>
            <a:ext cx="1132003" cy="5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直線コネクタ 312"/>
          <p:cNvCxnSpPr/>
          <p:nvPr/>
        </p:nvCxnSpPr>
        <p:spPr>
          <a:xfrm>
            <a:off x="3688155" y="2221530"/>
            <a:ext cx="252514" cy="38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直線コネクタ 324"/>
          <p:cNvCxnSpPr/>
          <p:nvPr/>
        </p:nvCxnSpPr>
        <p:spPr>
          <a:xfrm flipH="1">
            <a:off x="3879099" y="1432524"/>
            <a:ext cx="18364" cy="223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直線コネクタ 325"/>
          <p:cNvCxnSpPr/>
          <p:nvPr/>
        </p:nvCxnSpPr>
        <p:spPr>
          <a:xfrm flipH="1">
            <a:off x="3814121" y="1441545"/>
            <a:ext cx="22284" cy="197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直線コネクタ 326"/>
          <p:cNvCxnSpPr/>
          <p:nvPr/>
        </p:nvCxnSpPr>
        <p:spPr>
          <a:xfrm>
            <a:off x="3881992" y="1645215"/>
            <a:ext cx="457056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直線コネクタ 327"/>
          <p:cNvCxnSpPr/>
          <p:nvPr/>
        </p:nvCxnSpPr>
        <p:spPr>
          <a:xfrm flipV="1">
            <a:off x="3577331" y="4983160"/>
            <a:ext cx="79597" cy="3263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直線コネクタ 330"/>
          <p:cNvCxnSpPr/>
          <p:nvPr/>
        </p:nvCxnSpPr>
        <p:spPr>
          <a:xfrm flipV="1">
            <a:off x="3756808" y="4976975"/>
            <a:ext cx="79597" cy="3263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3" name="テキスト ボックス 342"/>
          <p:cNvSpPr txBox="1"/>
          <p:nvPr/>
        </p:nvSpPr>
        <p:spPr>
          <a:xfrm>
            <a:off x="3696692" y="3973478"/>
            <a:ext cx="410819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ＧＳ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44" name="テキスト ボックス 343"/>
          <p:cNvSpPr txBox="1"/>
          <p:nvPr/>
        </p:nvSpPr>
        <p:spPr>
          <a:xfrm>
            <a:off x="3266411" y="4147281"/>
            <a:ext cx="700681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７イレブン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45" name="動作設定ボタン: ホーム 344">
            <a:hlinkClick r:id="" action="ppaction://hlinkshowjump?jump=firstslide" highlightClick="1"/>
          </p:cNvPr>
          <p:cNvSpPr/>
          <p:nvPr/>
        </p:nvSpPr>
        <p:spPr>
          <a:xfrm>
            <a:off x="2866450" y="1843114"/>
            <a:ext cx="284211" cy="307178"/>
          </a:xfrm>
          <a:prstGeom prst="actionButtonHom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8" name="テキスト ボックス 347"/>
          <p:cNvSpPr txBox="1"/>
          <p:nvPr/>
        </p:nvSpPr>
        <p:spPr>
          <a:xfrm>
            <a:off x="4200583" y="3849157"/>
            <a:ext cx="307777" cy="678327"/>
          </a:xfrm>
          <a:prstGeom prst="rect">
            <a:avLst/>
          </a:prstGeom>
          <a:gradFill>
            <a:gsLst>
              <a:gs pos="4000">
                <a:schemeClr val="lt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lt2">
                  <a:shade val="96000"/>
                  <a:satMod val="120000"/>
                  <a:lumMod val="90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eaVert"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ジョイフル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cxnSp>
        <p:nvCxnSpPr>
          <p:cNvPr id="125" name="曲線コネクタ 124"/>
          <p:cNvCxnSpPr/>
          <p:nvPr/>
        </p:nvCxnSpPr>
        <p:spPr>
          <a:xfrm rot="5400000">
            <a:off x="3442159" y="4099777"/>
            <a:ext cx="869902" cy="371678"/>
          </a:xfrm>
          <a:prstGeom prst="curvedConnector3">
            <a:avLst>
              <a:gd name="adj1" fmla="val 4014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9" name="四角形吹き出し 348"/>
          <p:cNvSpPr/>
          <p:nvPr/>
        </p:nvSpPr>
        <p:spPr>
          <a:xfrm>
            <a:off x="4182288" y="1917389"/>
            <a:ext cx="915623" cy="342815"/>
          </a:xfrm>
          <a:prstGeom prst="wedgeRectCallout">
            <a:avLst>
              <a:gd name="adj1" fmla="val -105928"/>
              <a:gd name="adj2" fmla="val -50806"/>
            </a:avLst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0" name="テキスト ボックス 349"/>
          <p:cNvSpPr txBox="1"/>
          <p:nvPr/>
        </p:nvSpPr>
        <p:spPr>
          <a:xfrm>
            <a:off x="4257279" y="1987700"/>
            <a:ext cx="755952" cy="215444"/>
          </a:xfrm>
          <a:prstGeom prst="rect">
            <a:avLst/>
          </a:prstGeom>
          <a:gradFill>
            <a:gsLst>
              <a:gs pos="5000">
                <a:schemeClr val="lt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lt2">
                  <a:shade val="96000"/>
                  <a:satMod val="120000"/>
                  <a:lumMod val="90000"/>
                </a:schemeClr>
              </a:gs>
            </a:gsLst>
          </a:gra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林業試験場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57" name="四角形吹き出し 356"/>
          <p:cNvSpPr/>
          <p:nvPr/>
        </p:nvSpPr>
        <p:spPr>
          <a:xfrm>
            <a:off x="4214943" y="1108611"/>
            <a:ext cx="993049" cy="341013"/>
          </a:xfrm>
          <a:prstGeom prst="wedgeRectCallout">
            <a:avLst>
              <a:gd name="adj1" fmla="val -73221"/>
              <a:gd name="adj2" fmla="val 42808"/>
            </a:avLst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8" name="テキスト ボックス 357"/>
          <p:cNvSpPr txBox="1"/>
          <p:nvPr/>
        </p:nvSpPr>
        <p:spPr>
          <a:xfrm>
            <a:off x="4330312" y="1183540"/>
            <a:ext cx="767599" cy="215444"/>
          </a:xfrm>
          <a:prstGeom prst="rect">
            <a:avLst/>
          </a:prstGeom>
          <a:gradFill>
            <a:gsLst>
              <a:gs pos="7000">
                <a:schemeClr val="lt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lt2">
                  <a:shade val="96000"/>
                  <a:satMod val="120000"/>
                  <a:lumMod val="90000"/>
                </a:schemeClr>
              </a:gs>
            </a:gsLst>
          </a:gra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川上小学校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63" name="テキスト ボックス 362"/>
          <p:cNvSpPr txBox="1"/>
          <p:nvPr/>
        </p:nvSpPr>
        <p:spPr>
          <a:xfrm>
            <a:off x="1090754" y="1379872"/>
            <a:ext cx="642824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至小城町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64" name="テキスト ボックス 363"/>
          <p:cNvSpPr txBox="1"/>
          <p:nvPr/>
        </p:nvSpPr>
        <p:spPr>
          <a:xfrm>
            <a:off x="1194976" y="2608820"/>
            <a:ext cx="738075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至三日月町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65" name="テキスト ボックス 364"/>
          <p:cNvSpPr txBox="1"/>
          <p:nvPr/>
        </p:nvSpPr>
        <p:spPr>
          <a:xfrm>
            <a:off x="1216402" y="3135301"/>
            <a:ext cx="759154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至三日月町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69" name="テキスト ボックス 368"/>
          <p:cNvSpPr txBox="1"/>
          <p:nvPr/>
        </p:nvSpPr>
        <p:spPr>
          <a:xfrm>
            <a:off x="1688693" y="4762743"/>
            <a:ext cx="731781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至　牛津町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70" name="テキスト ボックス 369"/>
          <p:cNvSpPr txBox="1"/>
          <p:nvPr/>
        </p:nvSpPr>
        <p:spPr>
          <a:xfrm>
            <a:off x="2898089" y="4750749"/>
            <a:ext cx="1562490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国道　</a:t>
            </a:r>
            <a:r>
              <a:rPr kumimoji="1" lang="en-US" altLang="ja-JP" sz="800" dirty="0" smtClean="0">
                <a:solidFill>
                  <a:schemeClr val="bg1"/>
                </a:solidFill>
              </a:rPr>
              <a:t>3</a:t>
            </a:r>
            <a:r>
              <a:rPr kumimoji="1" lang="ja-JP" altLang="en-US" sz="800" dirty="0" smtClean="0">
                <a:solidFill>
                  <a:schemeClr val="bg1"/>
                </a:solidFill>
              </a:rPr>
              <a:t>４号　北部バイパス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71" name="テキスト ボックス 370"/>
          <p:cNvSpPr txBox="1"/>
          <p:nvPr/>
        </p:nvSpPr>
        <p:spPr>
          <a:xfrm>
            <a:off x="4343564" y="3581313"/>
            <a:ext cx="694839" cy="215444"/>
          </a:xfrm>
          <a:prstGeom prst="rect">
            <a:avLst/>
          </a:prstGeom>
          <a:gradFill>
            <a:gsLst>
              <a:gs pos="6000">
                <a:schemeClr val="lt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lt2">
                  <a:shade val="96000"/>
                  <a:satMod val="120000"/>
                  <a:lumMod val="90000"/>
                </a:schemeClr>
              </a:gs>
            </a:gsLst>
          </a:gra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鍋島幼稚園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72" name="テキスト ボックス 371"/>
          <p:cNvSpPr txBox="1"/>
          <p:nvPr/>
        </p:nvSpPr>
        <p:spPr>
          <a:xfrm>
            <a:off x="4863326" y="3078919"/>
            <a:ext cx="796070" cy="215444"/>
          </a:xfrm>
          <a:prstGeom prst="rect">
            <a:avLst/>
          </a:prstGeom>
          <a:gradFill>
            <a:gsLst>
              <a:gs pos="6000">
                <a:schemeClr val="lt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lt2">
                  <a:shade val="96000"/>
                  <a:satMod val="120000"/>
                  <a:lumMod val="90000"/>
                </a:schemeClr>
              </a:gs>
            </a:gsLst>
          </a:gradFill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佐賀医科</a:t>
            </a:r>
            <a:r>
              <a:rPr lang="ja-JP" altLang="en-US" sz="800" dirty="0">
                <a:solidFill>
                  <a:schemeClr val="bg1"/>
                </a:solidFill>
              </a:rPr>
              <a:t>大学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73" name="テキスト ボックス 372"/>
          <p:cNvSpPr txBox="1"/>
          <p:nvPr/>
        </p:nvSpPr>
        <p:spPr>
          <a:xfrm>
            <a:off x="3253136" y="5384252"/>
            <a:ext cx="727433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bg1"/>
                </a:solidFill>
              </a:rPr>
              <a:t>至　嘉瀬町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79" name="テキスト ボックス 378"/>
          <p:cNvSpPr txBox="1"/>
          <p:nvPr/>
        </p:nvSpPr>
        <p:spPr>
          <a:xfrm>
            <a:off x="4496325" y="4755089"/>
            <a:ext cx="694031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至　佐賀市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380" name="四角形吹き出し 379"/>
          <p:cNvSpPr/>
          <p:nvPr/>
        </p:nvSpPr>
        <p:spPr>
          <a:xfrm>
            <a:off x="1339764" y="1886564"/>
            <a:ext cx="1326421" cy="465296"/>
          </a:xfrm>
          <a:prstGeom prst="wedgeRectCallout">
            <a:avLst>
              <a:gd name="adj1" fmla="val 67337"/>
              <a:gd name="adj2" fmla="val -8930"/>
            </a:avLst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1" name="テキスト ボックス 380"/>
          <p:cNvSpPr txBox="1"/>
          <p:nvPr/>
        </p:nvSpPr>
        <p:spPr>
          <a:xfrm>
            <a:off x="1432327" y="1954676"/>
            <a:ext cx="1149839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リーガルサポート・ケア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416" name="テキスト ボックス 415"/>
          <p:cNvSpPr txBox="1"/>
          <p:nvPr/>
        </p:nvSpPr>
        <p:spPr>
          <a:xfrm>
            <a:off x="2838221" y="3936236"/>
            <a:ext cx="504730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ja-JP" altLang="en-US" sz="800" dirty="0">
                <a:solidFill>
                  <a:schemeClr val="bg1"/>
                </a:solidFill>
              </a:rPr>
              <a:t>嘉</a:t>
            </a:r>
            <a:r>
              <a:rPr lang="ja-JP" altLang="en-US" sz="800" dirty="0" smtClean="0">
                <a:solidFill>
                  <a:schemeClr val="bg1"/>
                </a:solidFill>
              </a:rPr>
              <a:t>瀬</a:t>
            </a:r>
            <a:r>
              <a:rPr lang="ja-JP" altLang="en-US" sz="800" dirty="0">
                <a:solidFill>
                  <a:schemeClr val="bg1"/>
                </a:solidFill>
              </a:rPr>
              <a:t>川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417" name="テキスト ボックス 416"/>
          <p:cNvSpPr txBox="1"/>
          <p:nvPr/>
        </p:nvSpPr>
        <p:spPr>
          <a:xfrm>
            <a:off x="3838232" y="3044948"/>
            <a:ext cx="504730" cy="21544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ja-JP" altLang="en-US" sz="800" dirty="0">
                <a:solidFill>
                  <a:schemeClr val="bg1"/>
                </a:solidFill>
              </a:rPr>
              <a:t>嘉</a:t>
            </a:r>
            <a:r>
              <a:rPr lang="ja-JP" altLang="en-US" sz="800" dirty="0" smtClean="0">
                <a:solidFill>
                  <a:schemeClr val="bg1"/>
                </a:solidFill>
              </a:rPr>
              <a:t>瀬</a:t>
            </a:r>
            <a:r>
              <a:rPr lang="ja-JP" altLang="en-US" sz="800" dirty="0">
                <a:solidFill>
                  <a:schemeClr val="bg1"/>
                </a:solidFill>
              </a:rPr>
              <a:t>川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280" y="2960521"/>
            <a:ext cx="349756" cy="172432"/>
          </a:xfrm>
          <a:prstGeom prst="rect">
            <a:avLst/>
          </a:prstGeom>
        </p:spPr>
      </p:pic>
      <p:cxnSp>
        <p:nvCxnSpPr>
          <p:cNvPr id="121" name="曲線コネクタ 120"/>
          <p:cNvCxnSpPr/>
          <p:nvPr/>
        </p:nvCxnSpPr>
        <p:spPr>
          <a:xfrm rot="16200000" flipH="1">
            <a:off x="3010373" y="2669674"/>
            <a:ext cx="599658" cy="263954"/>
          </a:xfrm>
          <a:prstGeom prst="curvedConnector3">
            <a:avLst>
              <a:gd name="adj1" fmla="val 3626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曲線コネクタ 122"/>
          <p:cNvCxnSpPr/>
          <p:nvPr/>
        </p:nvCxnSpPr>
        <p:spPr>
          <a:xfrm rot="16200000" flipH="1">
            <a:off x="2977467" y="2679436"/>
            <a:ext cx="433928" cy="231492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 flipH="1">
            <a:off x="1832761" y="2996779"/>
            <a:ext cx="14748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曲線コネクタ 116"/>
          <p:cNvCxnSpPr/>
          <p:nvPr/>
        </p:nvCxnSpPr>
        <p:spPr>
          <a:xfrm rot="16200000" flipH="1">
            <a:off x="3432095" y="3109767"/>
            <a:ext cx="659611" cy="635040"/>
          </a:xfrm>
          <a:prstGeom prst="curvedConnector3">
            <a:avLst>
              <a:gd name="adj1" fmla="val 9371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フリーフォーム 25"/>
          <p:cNvSpPr/>
          <p:nvPr/>
        </p:nvSpPr>
        <p:spPr>
          <a:xfrm>
            <a:off x="3512668" y="2781652"/>
            <a:ext cx="585311" cy="636281"/>
          </a:xfrm>
          <a:custGeom>
            <a:avLst/>
            <a:gdLst>
              <a:gd name="connsiteX0" fmla="*/ 0 w 752475"/>
              <a:gd name="connsiteY0" fmla="*/ 904875 h 904875"/>
              <a:gd name="connsiteX1" fmla="*/ 457200 w 752475"/>
              <a:gd name="connsiteY1" fmla="*/ 438150 h 904875"/>
              <a:gd name="connsiteX2" fmla="*/ 666750 w 752475"/>
              <a:gd name="connsiteY2" fmla="*/ 104775 h 904875"/>
              <a:gd name="connsiteX3" fmla="*/ 752475 w 752475"/>
              <a:gd name="connsiteY3" fmla="*/ 0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2475" h="904875">
                <a:moveTo>
                  <a:pt x="0" y="904875"/>
                </a:moveTo>
                <a:cubicBezTo>
                  <a:pt x="173037" y="738187"/>
                  <a:pt x="346075" y="571500"/>
                  <a:pt x="457200" y="438150"/>
                </a:cubicBezTo>
                <a:cubicBezTo>
                  <a:pt x="568325" y="304800"/>
                  <a:pt x="617538" y="177800"/>
                  <a:pt x="666750" y="104775"/>
                </a:cubicBezTo>
                <a:cubicBezTo>
                  <a:pt x="715962" y="31750"/>
                  <a:pt x="734218" y="15875"/>
                  <a:pt x="75247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フリーフォーム 88"/>
          <p:cNvSpPr/>
          <p:nvPr/>
        </p:nvSpPr>
        <p:spPr>
          <a:xfrm>
            <a:off x="3833483" y="2873606"/>
            <a:ext cx="715064" cy="832890"/>
          </a:xfrm>
          <a:custGeom>
            <a:avLst/>
            <a:gdLst>
              <a:gd name="connsiteX0" fmla="*/ 0 w 752475"/>
              <a:gd name="connsiteY0" fmla="*/ 904875 h 904875"/>
              <a:gd name="connsiteX1" fmla="*/ 457200 w 752475"/>
              <a:gd name="connsiteY1" fmla="*/ 438150 h 904875"/>
              <a:gd name="connsiteX2" fmla="*/ 666750 w 752475"/>
              <a:gd name="connsiteY2" fmla="*/ 104775 h 904875"/>
              <a:gd name="connsiteX3" fmla="*/ 752475 w 752475"/>
              <a:gd name="connsiteY3" fmla="*/ 0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2475" h="904875">
                <a:moveTo>
                  <a:pt x="0" y="904875"/>
                </a:moveTo>
                <a:cubicBezTo>
                  <a:pt x="173037" y="738187"/>
                  <a:pt x="346075" y="571500"/>
                  <a:pt x="457200" y="438150"/>
                </a:cubicBezTo>
                <a:cubicBezTo>
                  <a:pt x="568325" y="304800"/>
                  <a:pt x="617538" y="177800"/>
                  <a:pt x="666750" y="104775"/>
                </a:cubicBezTo>
                <a:cubicBezTo>
                  <a:pt x="715962" y="31750"/>
                  <a:pt x="734218" y="15875"/>
                  <a:pt x="75247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フリーフォーム 89"/>
          <p:cNvSpPr/>
          <p:nvPr/>
        </p:nvSpPr>
        <p:spPr>
          <a:xfrm>
            <a:off x="3041646" y="3840130"/>
            <a:ext cx="672051" cy="572312"/>
          </a:xfrm>
          <a:custGeom>
            <a:avLst/>
            <a:gdLst>
              <a:gd name="connsiteX0" fmla="*/ 0 w 752475"/>
              <a:gd name="connsiteY0" fmla="*/ 904875 h 904875"/>
              <a:gd name="connsiteX1" fmla="*/ 457200 w 752475"/>
              <a:gd name="connsiteY1" fmla="*/ 438150 h 904875"/>
              <a:gd name="connsiteX2" fmla="*/ 666750 w 752475"/>
              <a:gd name="connsiteY2" fmla="*/ 104775 h 904875"/>
              <a:gd name="connsiteX3" fmla="*/ 752475 w 752475"/>
              <a:gd name="connsiteY3" fmla="*/ 0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2475" h="904875">
                <a:moveTo>
                  <a:pt x="0" y="904875"/>
                </a:moveTo>
                <a:cubicBezTo>
                  <a:pt x="173037" y="738187"/>
                  <a:pt x="346075" y="571500"/>
                  <a:pt x="457200" y="438150"/>
                </a:cubicBezTo>
                <a:cubicBezTo>
                  <a:pt x="568325" y="304800"/>
                  <a:pt x="617538" y="177800"/>
                  <a:pt x="666750" y="104775"/>
                </a:cubicBezTo>
                <a:cubicBezTo>
                  <a:pt x="715962" y="31750"/>
                  <a:pt x="734218" y="15875"/>
                  <a:pt x="75247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フリーフォーム 90"/>
          <p:cNvSpPr/>
          <p:nvPr/>
        </p:nvSpPr>
        <p:spPr>
          <a:xfrm>
            <a:off x="2679759" y="3498263"/>
            <a:ext cx="715064" cy="534768"/>
          </a:xfrm>
          <a:custGeom>
            <a:avLst/>
            <a:gdLst>
              <a:gd name="connsiteX0" fmla="*/ 0 w 752475"/>
              <a:gd name="connsiteY0" fmla="*/ 904875 h 904875"/>
              <a:gd name="connsiteX1" fmla="*/ 457200 w 752475"/>
              <a:gd name="connsiteY1" fmla="*/ 438150 h 904875"/>
              <a:gd name="connsiteX2" fmla="*/ 666750 w 752475"/>
              <a:gd name="connsiteY2" fmla="*/ 104775 h 904875"/>
              <a:gd name="connsiteX3" fmla="*/ 752475 w 752475"/>
              <a:gd name="connsiteY3" fmla="*/ 0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2475" h="904875">
                <a:moveTo>
                  <a:pt x="0" y="904875"/>
                </a:moveTo>
                <a:cubicBezTo>
                  <a:pt x="173037" y="738187"/>
                  <a:pt x="346075" y="571500"/>
                  <a:pt x="457200" y="438150"/>
                </a:cubicBezTo>
                <a:cubicBezTo>
                  <a:pt x="568325" y="304800"/>
                  <a:pt x="617538" y="177800"/>
                  <a:pt x="666750" y="104775"/>
                </a:cubicBezTo>
                <a:cubicBezTo>
                  <a:pt x="715962" y="31750"/>
                  <a:pt x="734218" y="15875"/>
                  <a:pt x="75247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9" name="直線コネクタ 98"/>
          <p:cNvCxnSpPr/>
          <p:nvPr/>
        </p:nvCxnSpPr>
        <p:spPr>
          <a:xfrm flipH="1" flipV="1">
            <a:off x="1808047" y="3078919"/>
            <a:ext cx="1510994" cy="9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曲線コネクタ 114"/>
          <p:cNvCxnSpPr/>
          <p:nvPr/>
        </p:nvCxnSpPr>
        <p:spPr>
          <a:xfrm rot="16200000" flipH="1">
            <a:off x="3301959" y="3096380"/>
            <a:ext cx="773414" cy="734666"/>
          </a:xfrm>
          <a:prstGeom prst="curvedConnector3">
            <a:avLst>
              <a:gd name="adj1" fmla="val 9556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 flipH="1">
            <a:off x="3642379" y="1731360"/>
            <a:ext cx="188865" cy="485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曲線コネクタ 126"/>
          <p:cNvCxnSpPr/>
          <p:nvPr/>
        </p:nvCxnSpPr>
        <p:spPr>
          <a:xfrm rot="5400000">
            <a:off x="3528065" y="4057313"/>
            <a:ext cx="946415" cy="380096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図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029" y="1596773"/>
            <a:ext cx="349756" cy="172432"/>
          </a:xfrm>
          <a:prstGeom prst="rect">
            <a:avLst/>
          </a:prstGeom>
        </p:spPr>
      </p:pic>
      <p:cxnSp>
        <p:nvCxnSpPr>
          <p:cNvPr id="111" name="直線コネクタ 110"/>
          <p:cNvCxnSpPr/>
          <p:nvPr/>
        </p:nvCxnSpPr>
        <p:spPr>
          <a:xfrm>
            <a:off x="1597626" y="1632351"/>
            <a:ext cx="17424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コネクタ 112"/>
          <p:cNvCxnSpPr/>
          <p:nvPr/>
        </p:nvCxnSpPr>
        <p:spPr>
          <a:xfrm flipV="1">
            <a:off x="1597623" y="1714501"/>
            <a:ext cx="1738660" cy="5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/>
          <p:nvPr/>
        </p:nvCxnSpPr>
        <p:spPr>
          <a:xfrm flipH="1" flipV="1">
            <a:off x="3415327" y="1627440"/>
            <a:ext cx="393836" cy="1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104"/>
          <p:cNvCxnSpPr/>
          <p:nvPr/>
        </p:nvCxnSpPr>
        <p:spPr>
          <a:xfrm flipH="1" flipV="1">
            <a:off x="3411940" y="1713632"/>
            <a:ext cx="421166" cy="26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/>
          <p:cNvCxnSpPr/>
          <p:nvPr/>
        </p:nvCxnSpPr>
        <p:spPr>
          <a:xfrm flipH="1">
            <a:off x="3285573" y="1724532"/>
            <a:ext cx="135386" cy="430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 flipH="1">
            <a:off x="3091931" y="1722739"/>
            <a:ext cx="242293" cy="748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線コネクタ 136"/>
          <p:cNvCxnSpPr/>
          <p:nvPr/>
        </p:nvCxnSpPr>
        <p:spPr>
          <a:xfrm>
            <a:off x="3336286" y="1356353"/>
            <a:ext cx="497" cy="2665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線コネクタ 138"/>
          <p:cNvCxnSpPr/>
          <p:nvPr/>
        </p:nvCxnSpPr>
        <p:spPr>
          <a:xfrm>
            <a:off x="3412985" y="1356353"/>
            <a:ext cx="6204" cy="277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スライス">
  <a:themeElements>
    <a:clrScheme name="スライス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994</TotalTime>
  <Words>496</Words>
  <Application>Microsoft Office PowerPoint</Application>
  <PresentationFormat>ワイド画面</PresentationFormat>
  <Paragraphs>111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メイリオ</vt:lpstr>
      <vt:lpstr>Century Gothic</vt:lpstr>
      <vt:lpstr>Wingdings 3</vt:lpstr>
      <vt:lpstr>スライス</vt:lpstr>
      <vt:lpstr>PowerPoint プレゼンテーション</vt:lpstr>
      <vt:lpstr>施設紹介</vt:lpstr>
      <vt:lpstr>PowerPoint プレゼンテーション</vt:lpstr>
      <vt:lpstr>入居条件</vt:lpstr>
      <vt:lpstr>PowerPoint プレゼンテーション</vt:lpstr>
      <vt:lpstr>〒840-0212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〒840-0212</dc:title>
  <dc:creator>Jingo</dc:creator>
  <cp:lastModifiedBy>Jingo</cp:lastModifiedBy>
  <cp:revision>99</cp:revision>
  <cp:lastPrinted>2015-07-30T02:18:05Z</cp:lastPrinted>
  <dcterms:created xsi:type="dcterms:W3CDTF">2015-03-07T04:52:00Z</dcterms:created>
  <dcterms:modified xsi:type="dcterms:W3CDTF">2017-02-06T02:52:30Z</dcterms:modified>
</cp:coreProperties>
</file>