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7" r:id="rId2"/>
    <p:sldId id="256" r:id="rId3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99"/>
    <a:srgbClr val="FFFFCC"/>
    <a:srgbClr val="FFE1F2"/>
    <a:srgbClr val="FF99FF"/>
    <a:srgbClr val="FFF0EB"/>
    <a:srgbClr val="93F1DF"/>
    <a:srgbClr val="E1FBF6"/>
    <a:srgbClr val="FEBC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38B1855-1B75-4FBE-930C-398BA8C253C6}" styleName="テーマ スタイル 2 - アクセント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27F97BB-C833-4FB7-BDE5-3F7075034690}" styleName="テーマ スタイル 2 - アクセント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100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19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83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408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801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84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358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41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946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458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51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8628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452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0996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109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171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534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24F5D5D-AF7A-4862-9366-BB9260081B2A}" type="datetimeFigureOut">
              <a:rPr kumimoji="1" lang="ja-JP" altLang="en-US" smtClean="0"/>
              <a:pPr/>
              <a:t>2024/12/2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0D45222-767B-4210-AEC7-BB4851B5FE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76670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70000">
              <a:srgbClr val="FFFFCC"/>
            </a:gs>
            <a:gs pos="100000">
              <a:srgbClr val="FFFF00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318585">
            <a:off x="1060608" y="5330809"/>
            <a:ext cx="1072993" cy="804744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041401" y="228601"/>
            <a:ext cx="2006599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事業所紹介</a:t>
            </a: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9584"/>
              </p:ext>
            </p:extLst>
          </p:nvPr>
        </p:nvGraphicFramePr>
        <p:xfrm>
          <a:off x="5451474" y="510116"/>
          <a:ext cx="2816226" cy="2926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758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年　間　行　事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8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　１月</a:t>
                      </a:r>
                      <a:endParaRPr kumimoji="1" lang="ja-JP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新年会・初詣</a:t>
                      </a:r>
                      <a:endParaRPr kumimoji="1" lang="ja-JP" altLang="en-US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8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　２月</a:t>
                      </a:r>
                      <a:endParaRPr kumimoji="1" lang="ja-JP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節　分</a:t>
                      </a:r>
                      <a:endParaRPr kumimoji="1" lang="ja-JP" altLang="en-US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8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　３月</a:t>
                      </a:r>
                      <a:endParaRPr kumimoji="1" lang="ja-JP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雛祭り</a:t>
                      </a:r>
                      <a:endParaRPr kumimoji="1" lang="ja-JP" altLang="en-US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8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　４月</a:t>
                      </a:r>
                      <a:endParaRPr kumimoji="1" lang="ja-JP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お花見</a:t>
                      </a:r>
                      <a:endParaRPr kumimoji="1" lang="ja-JP" altLang="en-US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8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　５月</a:t>
                      </a:r>
                      <a:endParaRPr kumimoji="1" lang="ja-JP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リーガル祭り</a:t>
                      </a:r>
                      <a:endParaRPr kumimoji="1" lang="ja-JP" altLang="en-US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68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　６月</a:t>
                      </a:r>
                      <a:endParaRPr kumimoji="1" lang="ja-JP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季節イベント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68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　７月</a:t>
                      </a:r>
                      <a:endParaRPr kumimoji="1" lang="ja-JP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dk1"/>
                          </a:solidFill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七夕会</a:t>
                      </a:r>
                      <a:endParaRPr kumimoji="1" lang="ja-JP" altLang="en-US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681536"/>
              </p:ext>
            </p:extLst>
          </p:nvPr>
        </p:nvGraphicFramePr>
        <p:xfrm>
          <a:off x="5451474" y="3438522"/>
          <a:ext cx="2816226" cy="189504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758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894">
                <a:tc>
                  <a:txBody>
                    <a:bodyPr/>
                    <a:lstStyle/>
                    <a:p>
                      <a:r>
                        <a:rPr kumimoji="1" lang="ja-JP" altLang="en-US" b="0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　８月</a:t>
                      </a:r>
                      <a:endParaRPr kumimoji="1" lang="ja-JP" altLang="en-US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花火観賞会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54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　９月</a:t>
                      </a:r>
                      <a:endParaRPr kumimoji="1" lang="ja-JP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敬老会</a:t>
                      </a:r>
                      <a:endParaRPr kumimoji="1" lang="ja-JP" altLang="en-US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94">
                <a:tc>
                  <a:txBody>
                    <a:bodyPr/>
                    <a:lstStyle/>
                    <a:p>
                      <a:r>
                        <a:rPr kumimoji="1" lang="ja-JP" altLang="en-US" baseline="0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１０</a:t>
                      </a:r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月</a:t>
                      </a:r>
                      <a:endParaRPr kumimoji="1" lang="ja-JP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ハロウィンパーティー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94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１１月</a:t>
                      </a:r>
                      <a:endParaRPr kumimoji="1" lang="ja-JP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リーガル運動会</a:t>
                      </a:r>
                      <a:endParaRPr kumimoji="1" lang="ja-JP" altLang="en-US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227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１２月</a:t>
                      </a:r>
                      <a:endParaRPr kumimoji="1" lang="ja-JP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餅つき・クリスマス会</a:t>
                      </a:r>
                      <a:endParaRPr kumimoji="1" lang="ja-JP" altLang="en-US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931619"/>
              </p:ext>
            </p:extLst>
          </p:nvPr>
        </p:nvGraphicFramePr>
        <p:xfrm>
          <a:off x="8420101" y="510114"/>
          <a:ext cx="2733674" cy="338561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90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6545">
                <a:tc gridSpan="2"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１日のスケジュール</a:t>
                      </a:r>
                      <a:r>
                        <a:rPr kumimoji="1" lang="en-US" altLang="ja-JP" sz="1600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【</a:t>
                      </a:r>
                      <a:r>
                        <a:rPr kumimoji="1" lang="ja-JP" altLang="en-US" sz="1600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例</a:t>
                      </a:r>
                      <a:r>
                        <a:rPr kumimoji="1" lang="en-US" altLang="ja-JP" sz="1600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】</a:t>
                      </a:r>
                      <a:endParaRPr kumimoji="1" lang="ja-JP" altLang="en-US" sz="1600" dirty="0">
                        <a:latin typeface="HGS創英ﾌﾟﾚｾﾞﾝｽEB" pitchFamily="18" charset="-128"/>
                        <a:ea typeface="HGS創英ﾌﾟﾚｾﾞﾝｽEB" pitchFamily="18" charset="-128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841">
                <a:tc>
                  <a:txBody>
                    <a:bodyPr/>
                    <a:lstStyle/>
                    <a:p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  </a:t>
                      </a:r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9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：</a:t>
                      </a:r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00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～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送　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  </a:t>
                      </a:r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9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：</a:t>
                      </a:r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15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～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健康チェック・配茶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10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：</a:t>
                      </a:r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00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個別訓練・リハレク</a:t>
                      </a:r>
                      <a:endParaRPr kumimoji="1" lang="en-US" altLang="ja-JP" sz="1200" b="1" dirty="0">
                        <a:latin typeface="HGS創英ﾌﾟﾚｾﾞﾝｽEB" pitchFamily="18" charset="-128"/>
                        <a:ea typeface="HGS創英ﾌﾟﾚｾﾞﾝｽEB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入　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12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：</a:t>
                      </a:r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00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～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昼　食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13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：</a:t>
                      </a:r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30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～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体操・</a:t>
                      </a:r>
                      <a:r>
                        <a:rPr kumimoji="1" lang="ja-JP" altLang="en-US" sz="11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レクレ－ション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15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：</a:t>
                      </a:r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00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おやつ・配茶</a:t>
                      </a:r>
                      <a:endParaRPr kumimoji="1" lang="en-US" altLang="ja-JP" sz="1200" b="1" dirty="0">
                        <a:latin typeface="HGS創英ﾌﾟﾚｾﾞﾝｽEB" pitchFamily="18" charset="-128"/>
                        <a:ea typeface="HGS創英ﾌﾟﾚｾﾞﾝｽEB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作品作り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16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：</a:t>
                      </a:r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20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～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体　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610659"/>
              </p:ext>
            </p:extLst>
          </p:nvPr>
        </p:nvGraphicFramePr>
        <p:xfrm>
          <a:off x="8419482" y="3874151"/>
          <a:ext cx="2731118" cy="145667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91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58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16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：</a:t>
                      </a:r>
                      <a:r>
                        <a:rPr kumimoji="1" lang="en-US" altLang="ja-JP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30</a:t>
                      </a:r>
                      <a:r>
                        <a:rPr kumimoji="1" lang="ja-JP" altLang="en-US" sz="1400" b="1" dirty="0">
                          <a:latin typeface="HGS創英ﾌﾟﾚｾﾞﾝｽEB" pitchFamily="18" charset="-128"/>
                          <a:ea typeface="HGS創英ﾌﾟﾚｾﾞﾝｽEB" pitchFamily="18" charset="-128"/>
                        </a:rPr>
                        <a:t>～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送　迎</a:t>
                      </a:r>
                      <a:endParaRPr kumimoji="1" lang="ja-JP" altLang="en-US" sz="1200" b="0" dirty="0"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089">
                <a:tc gridSpan="2">
                  <a:txBody>
                    <a:bodyPr/>
                    <a:lstStyle/>
                    <a:p>
                      <a:endParaRPr kumimoji="1" lang="en-US" altLang="ja-JP" sz="1400" dirty="0"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  <a:p>
                      <a:r>
                        <a:rPr kumimoji="1" lang="en-US" altLang="ja-JP" sz="1400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※</a:t>
                      </a:r>
                      <a:r>
                        <a:rPr kumimoji="1" lang="ja-JP" altLang="en-US" sz="1400" dirty="0">
                          <a:latin typeface="HGP創英ﾌﾟﾚｾﾞﾝｽEB" pitchFamily="18" charset="-128"/>
                          <a:ea typeface="HGP創英ﾌﾟﾚｾﾞﾝｽEB" pitchFamily="18" charset="-128"/>
                        </a:rPr>
                        <a:t>その他、必要に応じ機能訓練、日替わりでの活動や、外出支援も実施しています。</a:t>
                      </a:r>
                      <a:endParaRPr kumimoji="1" lang="en-US" altLang="ja-JP" sz="1400" dirty="0"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  <a:p>
                      <a:endParaRPr kumimoji="1" lang="ja-JP" altLang="en-US" sz="1100" b="0" dirty="0">
                        <a:latin typeface="HGP創英ﾌﾟﾚｾﾞﾝｽEB" pitchFamily="18" charset="-128"/>
                        <a:ea typeface="HGP創英ﾌﾟﾚｾﾞﾝｽEB" pitchFamily="18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24844" y="4677442"/>
            <a:ext cx="2071055" cy="1316958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1629676" y="6120564"/>
            <a:ext cx="876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chemeClr val="accent1">
                    <a:lumMod val="75000"/>
                  </a:schemeClr>
                </a:solidFill>
                <a:latin typeface="HGP創英ﾌﾟﾚｾﾞﾝｽEB" pitchFamily="18" charset="-128"/>
                <a:ea typeface="HGP創英ﾌﾟﾚｾﾞﾝｽEB" pitchFamily="18" charset="-128"/>
              </a:rPr>
              <a:t>料理教室</a:t>
            </a:r>
            <a:endParaRPr kumimoji="1" lang="ja-JP" altLang="en-US" sz="1200" b="1" dirty="0">
              <a:solidFill>
                <a:schemeClr val="accent1">
                  <a:lumMod val="75000"/>
                </a:schemeClr>
              </a:solidFill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931987" y="3757883"/>
            <a:ext cx="4232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accent1">
                    <a:lumMod val="75000"/>
                  </a:schemeClr>
                </a:solidFill>
                <a:latin typeface="HGP創英ﾌﾟﾚｾﾞﾝｽEB" pitchFamily="18" charset="-128"/>
                <a:ea typeface="HGP創英ﾌﾟﾚｾﾞﾝｽEB" pitchFamily="18" charset="-128"/>
              </a:rPr>
              <a:t>浴槽は</a:t>
            </a:r>
            <a:r>
              <a:rPr kumimoji="1" lang="ja-JP" altLang="en-US" sz="1200" dirty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個人浴槽</a:t>
            </a:r>
            <a:r>
              <a:rPr kumimoji="1" lang="ja-JP" altLang="en-US" sz="1200" dirty="0">
                <a:solidFill>
                  <a:schemeClr val="accent1">
                    <a:lumMod val="75000"/>
                  </a:schemeClr>
                </a:solidFill>
                <a:latin typeface="HGP創英ﾌﾟﾚｾﾞﾝｽEB" pitchFamily="18" charset="-128"/>
                <a:ea typeface="HGP創英ﾌﾟﾚｾﾞﾝｽEB" pitchFamily="18" charset="-128"/>
              </a:rPr>
              <a:t>と</a:t>
            </a:r>
            <a:r>
              <a:rPr kumimoji="1" lang="ja-JP" altLang="en-US" sz="1200" dirty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スライド浴槽</a:t>
            </a:r>
            <a:r>
              <a:rPr kumimoji="1" lang="ja-JP" altLang="en-US" sz="1200" dirty="0">
                <a:solidFill>
                  <a:schemeClr val="accent1">
                    <a:lumMod val="75000"/>
                  </a:schemeClr>
                </a:solidFill>
                <a:latin typeface="HGP創英ﾌﾟﾚｾﾞﾝｽEB" pitchFamily="18" charset="-128"/>
                <a:ea typeface="HGP創英ﾌﾟﾚｾﾞﾝｽEB" pitchFamily="18" charset="-128"/>
              </a:rPr>
              <a:t>と</a:t>
            </a:r>
            <a:r>
              <a:rPr kumimoji="1" lang="ja-JP" altLang="en-US" sz="1200" dirty="0">
                <a:solidFill>
                  <a:srgbClr val="C0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機械浴槽</a:t>
            </a:r>
            <a:r>
              <a:rPr kumimoji="1" lang="ja-JP" altLang="en-US" sz="1200" dirty="0">
                <a:solidFill>
                  <a:schemeClr val="accent1">
                    <a:lumMod val="75000"/>
                  </a:schemeClr>
                </a:solidFill>
                <a:latin typeface="HGP創英ﾌﾟﾚｾﾞﾝｽEB" pitchFamily="18" charset="-128"/>
                <a:ea typeface="HGP創英ﾌﾟﾚｾﾞﾝｽEB" pitchFamily="18" charset="-128"/>
              </a:rPr>
              <a:t>の　</a:t>
            </a:r>
            <a:r>
              <a:rPr lang="ja-JP" altLang="en-US" sz="1200" dirty="0">
                <a:solidFill>
                  <a:schemeClr val="accent1">
                    <a:lumMod val="75000"/>
                  </a:schemeClr>
                </a:solidFill>
                <a:latin typeface="HGP創英ﾌﾟﾚｾﾞﾝｽEB" pitchFamily="18" charset="-128"/>
                <a:ea typeface="HGP創英ﾌﾟﾚｾﾞﾝｽEB" pitchFamily="18" charset="-128"/>
              </a:rPr>
              <a:t>３種類を</a:t>
            </a:r>
            <a:r>
              <a:rPr kumimoji="1" lang="ja-JP" altLang="en-US" sz="1200" dirty="0">
                <a:solidFill>
                  <a:schemeClr val="accent1">
                    <a:lumMod val="75000"/>
                  </a:schemeClr>
                </a:solidFill>
                <a:latin typeface="HGP創英ﾌﾟﾚｾﾞﾝｽEB" pitchFamily="18" charset="-128"/>
                <a:ea typeface="HGP創英ﾌﾟﾚｾﾞﾝｽEB" pitchFamily="18" charset="-128"/>
              </a:rPr>
              <a:t>完備しており、自宅では入浴が難しい方も、浴槽に浸かることができます。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731766" y="5372558"/>
            <a:ext cx="51911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1">
                    <a:lumMod val="75000"/>
                  </a:schemeClr>
                </a:solidFill>
              </a:rPr>
              <a:t>● 住所　　　　　　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佐賀県佐賀市大和町池上</a:t>
            </a:r>
            <a:r>
              <a:rPr kumimoji="1" lang="en-US" altLang="ja-JP" sz="1400" b="1" dirty="0">
                <a:solidFill>
                  <a:srgbClr val="FF0000"/>
                </a:solidFill>
              </a:rPr>
              <a:t>1894-1</a:t>
            </a:r>
          </a:p>
          <a:p>
            <a:r>
              <a:rPr kumimoji="1" lang="ja-JP" altLang="en-US" sz="1400" dirty="0">
                <a:solidFill>
                  <a:schemeClr val="accent1">
                    <a:lumMod val="75000"/>
                  </a:schemeClr>
                </a:solidFill>
              </a:rPr>
              <a:t>● 電話番号　　　　</a:t>
            </a:r>
            <a:r>
              <a:rPr kumimoji="1" lang="en-US" altLang="ja-JP" sz="1400" b="1" dirty="0">
                <a:solidFill>
                  <a:srgbClr val="FF0000"/>
                </a:solidFill>
              </a:rPr>
              <a:t>0952-97-7348</a:t>
            </a:r>
            <a:r>
              <a:rPr lang="ja-JP" altLang="en-US" sz="1400" b="1" dirty="0">
                <a:solidFill>
                  <a:srgbClr val="FF0000"/>
                </a:solidFill>
              </a:rPr>
              <a:t> 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（</a:t>
            </a:r>
            <a:r>
              <a:rPr kumimoji="1" lang="en-US" altLang="ja-JP" sz="1400" b="1" dirty="0">
                <a:solidFill>
                  <a:srgbClr val="FF0000"/>
                </a:solidFill>
              </a:rPr>
              <a:t>0952-97-7152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）</a:t>
            </a:r>
            <a:endParaRPr kumimoji="1" lang="en-US" altLang="ja-JP" sz="1400" b="1" dirty="0">
              <a:solidFill>
                <a:srgbClr val="FF0000"/>
              </a:solidFill>
            </a:endParaRPr>
          </a:p>
          <a:p>
            <a:r>
              <a:rPr lang="ja-JP" altLang="en-US" sz="1400" dirty="0">
                <a:solidFill>
                  <a:schemeClr val="accent1">
                    <a:lumMod val="75000"/>
                  </a:schemeClr>
                </a:solidFill>
              </a:rPr>
              <a:t>● ＦＡＸ番号　　　</a:t>
            </a:r>
            <a:r>
              <a:rPr lang="en-US" altLang="ja-JP" sz="1400" b="1" dirty="0">
                <a:solidFill>
                  <a:srgbClr val="FF0000"/>
                </a:solidFill>
              </a:rPr>
              <a:t>0952-97-7349</a:t>
            </a:r>
          </a:p>
          <a:p>
            <a:r>
              <a:rPr lang="ja-JP" altLang="en-US" sz="1400" dirty="0">
                <a:solidFill>
                  <a:schemeClr val="accent1">
                    <a:lumMod val="75000"/>
                  </a:schemeClr>
                </a:solidFill>
              </a:rPr>
              <a:t>● 営業時間　　　　</a:t>
            </a:r>
            <a:r>
              <a:rPr lang="en-US" altLang="ja-JP" sz="1400" b="1" dirty="0">
                <a:solidFill>
                  <a:srgbClr val="FF0000"/>
                </a:solidFill>
              </a:rPr>
              <a:t>9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00</a:t>
            </a:r>
            <a:r>
              <a:rPr lang="ja-JP" altLang="en-US" sz="1400" b="1" dirty="0">
                <a:solidFill>
                  <a:srgbClr val="FF0000"/>
                </a:solidFill>
              </a:rPr>
              <a:t>～</a:t>
            </a:r>
            <a:r>
              <a:rPr lang="en-US" altLang="ja-JP" sz="1400" b="1" dirty="0">
                <a:solidFill>
                  <a:srgbClr val="FF0000"/>
                </a:solidFill>
              </a:rPr>
              <a:t>18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00</a:t>
            </a:r>
          </a:p>
          <a:p>
            <a:r>
              <a:rPr lang="ja-JP" altLang="en-US" sz="1400" dirty="0">
                <a:solidFill>
                  <a:schemeClr val="accent1">
                    <a:lumMod val="75000"/>
                  </a:schemeClr>
                </a:solidFill>
              </a:rPr>
              <a:t>● 営業日　　　　</a:t>
            </a:r>
            <a:r>
              <a:rPr lang="ja-JP" altLang="en-US" sz="1400" dirty="0">
                <a:solidFill>
                  <a:srgbClr val="FF0000"/>
                </a:solidFill>
              </a:rPr>
              <a:t>　</a:t>
            </a:r>
            <a:r>
              <a:rPr lang="ja-JP" altLang="en-US" sz="1400" b="1" dirty="0">
                <a:solidFill>
                  <a:srgbClr val="FF0000"/>
                </a:solidFill>
              </a:rPr>
              <a:t>月～土、祝日</a:t>
            </a:r>
            <a:r>
              <a:rPr lang="ja-JP" altLang="en-US" sz="900" dirty="0">
                <a:solidFill>
                  <a:schemeClr val="bg1"/>
                </a:solidFill>
              </a:rPr>
              <a:t>（１２月３１日１月１日２日、は休み）</a:t>
            </a:r>
            <a:endParaRPr lang="en-US" altLang="ja-JP" sz="900" dirty="0">
              <a:solidFill>
                <a:schemeClr val="bg1"/>
              </a:solidFill>
            </a:endParaRPr>
          </a:p>
          <a:p>
            <a:r>
              <a:rPr lang="ja-JP" altLang="en-US" sz="1400" dirty="0">
                <a:solidFill>
                  <a:schemeClr val="bg1"/>
                </a:solidFill>
              </a:rPr>
              <a:t>● </a:t>
            </a:r>
            <a:r>
              <a:rPr lang="ja-JP" altLang="en-US" sz="1200" dirty="0">
                <a:solidFill>
                  <a:schemeClr val="bg1"/>
                </a:solidFill>
              </a:rPr>
              <a:t>サービス提供時間</a:t>
            </a:r>
            <a:r>
              <a:rPr lang="ja-JP" altLang="en-US" sz="1400" dirty="0">
                <a:solidFill>
                  <a:schemeClr val="bg1"/>
                </a:solidFill>
              </a:rPr>
              <a:t>　</a:t>
            </a:r>
            <a:r>
              <a:rPr lang="en-US" altLang="ja-JP" sz="1400" b="1" dirty="0">
                <a:solidFill>
                  <a:srgbClr val="FF0000"/>
                </a:solidFill>
              </a:rPr>
              <a:t>9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15</a:t>
            </a:r>
            <a:r>
              <a:rPr lang="ja-JP" altLang="en-US" sz="1400" b="1" dirty="0">
                <a:solidFill>
                  <a:srgbClr val="FF0000"/>
                </a:solidFill>
              </a:rPr>
              <a:t>～</a:t>
            </a:r>
            <a:r>
              <a:rPr lang="en-US" altLang="ja-JP" sz="1400" b="1" dirty="0">
                <a:solidFill>
                  <a:srgbClr val="FF0000"/>
                </a:solidFill>
              </a:rPr>
              <a:t>16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30</a:t>
            </a:r>
            <a:r>
              <a:rPr lang="ja-JP" altLang="en-US" sz="1400" b="1" dirty="0">
                <a:solidFill>
                  <a:srgbClr val="FF0000"/>
                </a:solidFill>
              </a:rPr>
              <a:t>（定員</a:t>
            </a:r>
            <a:r>
              <a:rPr lang="en-US" altLang="ja-JP" sz="1400" b="1" dirty="0">
                <a:solidFill>
                  <a:srgbClr val="FF0000"/>
                </a:solidFill>
              </a:rPr>
              <a:t>30</a:t>
            </a:r>
            <a:r>
              <a:rPr lang="ja-JP" altLang="en-US" sz="1400" b="1" dirty="0">
                <a:solidFill>
                  <a:srgbClr val="FF0000"/>
                </a:solidFill>
              </a:rPr>
              <a:t>名）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1408">
            <a:off x="997107" y="4565633"/>
            <a:ext cx="1072993" cy="804745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5374886" y="201300"/>
            <a:ext cx="2803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【</a:t>
            </a:r>
            <a:r>
              <a:rPr kumimoji="1" lang="ja-JP" altLang="en-US" sz="1400" dirty="0">
                <a:solidFill>
                  <a:srgbClr val="FF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年間行事は年により変わります</a:t>
            </a:r>
            <a:r>
              <a:rPr kumimoji="1" lang="en-US" altLang="ja-JP" sz="1400" dirty="0">
                <a:solidFill>
                  <a:srgbClr val="FF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】</a:t>
            </a:r>
            <a:endParaRPr kumimoji="1" lang="ja-JP" altLang="en-US" sz="1400" dirty="0">
              <a:solidFill>
                <a:srgbClr val="FF0000"/>
              </a:solidFill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pic>
        <p:nvPicPr>
          <p:cNvPr id="25" name="図 24"/>
          <p:cNvPicPr>
            <a:picLocks noChangeAspect="1"/>
          </p:cNvPicPr>
          <p:nvPr/>
        </p:nvPicPr>
        <p:blipFill>
          <a:blip r:embed="rId5" cstate="print">
            <a:lum bright="10000"/>
          </a:blip>
          <a:stretch>
            <a:fillRect/>
          </a:stretch>
        </p:blipFill>
        <p:spPr>
          <a:xfrm rot="21337739">
            <a:off x="2032157" y="5314934"/>
            <a:ext cx="1072992" cy="804744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6" cstate="print">
            <a:lum bright="10000"/>
          </a:blip>
          <a:stretch>
            <a:fillRect/>
          </a:stretch>
        </p:blipFill>
        <p:spPr>
          <a:xfrm rot="360822">
            <a:off x="2022628" y="4581509"/>
            <a:ext cx="1072993" cy="804744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715651" y="6120564"/>
            <a:ext cx="1113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chemeClr val="accent1">
                    <a:lumMod val="75000"/>
                  </a:schemeClr>
                </a:solidFill>
                <a:latin typeface="HGP創英ﾌﾟﾚｾﾞﾝｽEB" pitchFamily="18" charset="-128"/>
                <a:ea typeface="HGP創英ﾌﾟﾚｾﾞﾝｽEB" pitchFamily="18" charset="-128"/>
              </a:rPr>
              <a:t>イベント行事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84" y="861257"/>
            <a:ext cx="1617653" cy="2846373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673" y="864058"/>
            <a:ext cx="1667264" cy="278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439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75000">
              <a:srgbClr val="FFFFCC"/>
            </a:gs>
            <a:gs pos="100000">
              <a:srgbClr val="FFFF00"/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395840" y="114300"/>
            <a:ext cx="5214760" cy="637446"/>
          </a:xfrm>
          <a:noFill/>
        </p:spPr>
        <p:txBody>
          <a:bodyPr>
            <a:normAutofit/>
          </a:bodyPr>
          <a:lstStyle/>
          <a:p>
            <a:r>
              <a:rPr kumimoji="1" lang="ja-JP" altLang="en-US" sz="3200" dirty="0">
                <a:solidFill>
                  <a:srgbClr val="0000FF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リーガルデイサービスセンター</a:t>
            </a:r>
          </a:p>
        </p:txBody>
      </p:sp>
      <p:sp>
        <p:nvSpPr>
          <p:cNvPr id="5" name="フローチャート: 代替処理 4"/>
          <p:cNvSpPr/>
          <p:nvPr/>
        </p:nvSpPr>
        <p:spPr>
          <a:xfrm>
            <a:off x="1121123" y="724929"/>
            <a:ext cx="9826966" cy="1192771"/>
          </a:xfrm>
          <a:prstGeom prst="flowChartAlternateProcess">
            <a:avLst/>
          </a:prstGeom>
        </p:spPr>
        <p:style>
          <a:lnRef idx="1">
            <a:schemeClr val="accent5"/>
          </a:lnRef>
          <a:fillRef idx="1001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14051" y="830733"/>
            <a:ext cx="9495147" cy="998067"/>
          </a:xfrm>
        </p:spPr>
        <p:txBody>
          <a:bodyPr>
            <a:noAutofit/>
          </a:bodyPr>
          <a:lstStyle/>
          <a:p>
            <a:r>
              <a:rPr kumimoji="1" lang="ja-JP" altLang="en-US" sz="1600" dirty="0">
                <a:solidFill>
                  <a:schemeClr val="bg1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リーガルデイサービスセンターでは、四季折々の行事や地域の方々との交流を行い、</a:t>
            </a:r>
            <a:r>
              <a:rPr kumimoji="1" lang="ja-JP" altLang="en-US" sz="1600" dirty="0">
                <a:solidFill>
                  <a:srgbClr val="FF0000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利用者様の目的に合わせ食事、排泄、入浴、機能訓練、健康面の管理</a:t>
            </a:r>
            <a:r>
              <a:rPr kumimoji="1" lang="ja-JP" altLang="en-US" sz="1600" dirty="0">
                <a:solidFill>
                  <a:schemeClr val="bg1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など、お世話をさせて頂いております。</a:t>
            </a:r>
            <a:endParaRPr lang="en-US" altLang="ja-JP" sz="1600" dirty="0">
              <a:solidFill>
                <a:schemeClr val="bg1"/>
              </a:solidFill>
              <a:latin typeface="HGP創英ﾌﾟﾚｾﾞﾝｽEB" pitchFamily="18" charset="-128"/>
              <a:ea typeface="HGP創英ﾌﾟﾚｾﾞﾝｽEB" pitchFamily="18" charset="-128"/>
            </a:endParaRPr>
          </a:p>
          <a:p>
            <a:r>
              <a:rPr lang="ja-JP" altLang="en-US" sz="1600" dirty="0">
                <a:solidFill>
                  <a:schemeClr val="bg1"/>
                </a:solidFill>
                <a:latin typeface="HGP創英ﾌﾟﾚｾﾞﾝｽEB" pitchFamily="18" charset="-128"/>
                <a:ea typeface="HGP創英ﾌﾟﾚｾﾞﾝｽEB" pitchFamily="18" charset="-128"/>
              </a:rPr>
              <a:t>見学等、是非お気軽にご相談ください。</a:t>
            </a:r>
            <a:endParaRPr kumimoji="1" lang="ja-JP" altLang="en-US" sz="1600" dirty="0">
              <a:solidFill>
                <a:schemeClr val="bg1"/>
              </a:solidFill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592295"/>
              </p:ext>
            </p:extLst>
          </p:nvPr>
        </p:nvGraphicFramePr>
        <p:xfrm>
          <a:off x="1371336" y="2212275"/>
          <a:ext cx="3590150" cy="18288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66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6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18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rgbClr val="0000FF"/>
                          </a:solidFill>
                        </a:rPr>
                        <a:t>要介護度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rgbClr val="0000FF"/>
                          </a:solidFill>
                        </a:rPr>
                        <a:t>料　金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rgbClr val="0000FF"/>
                          </a:solidFill>
                        </a:rPr>
                        <a:t>自己負担額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0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要介護１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accent1"/>
                          </a:solidFill>
                        </a:rPr>
                        <a:t>5,840</a:t>
                      </a:r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円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accent1"/>
                          </a:solidFill>
                        </a:rPr>
                        <a:t>584</a:t>
                      </a:r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円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0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要介護２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accent1"/>
                          </a:solidFill>
                        </a:rPr>
                        <a:t>6,890</a:t>
                      </a:r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円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accent1"/>
                          </a:solidFill>
                        </a:rPr>
                        <a:t>689</a:t>
                      </a:r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円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0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要介護３</a:t>
                      </a:r>
                      <a:endParaRPr kumimoji="1" lang="en-US" altLang="ja-JP" sz="1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accent1"/>
                          </a:solidFill>
                        </a:rPr>
                        <a:t>7,960</a:t>
                      </a:r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円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accent1"/>
                          </a:solidFill>
                        </a:rPr>
                        <a:t>796</a:t>
                      </a:r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円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0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要介護４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>
                          <a:solidFill>
                            <a:schemeClr val="accent1"/>
                          </a:solidFill>
                        </a:rPr>
                        <a:t>9,010</a:t>
                      </a:r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円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accent1"/>
                          </a:solidFill>
                        </a:rPr>
                        <a:t>901</a:t>
                      </a:r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円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0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要介護５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accent1"/>
                          </a:solidFill>
                        </a:rPr>
                        <a:t>10,080</a:t>
                      </a:r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円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accent1"/>
                          </a:solidFill>
                        </a:rPr>
                        <a:t>1,008</a:t>
                      </a:r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円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テキスト ボックス 11"/>
          <p:cNvSpPr txBox="1"/>
          <p:nvPr/>
        </p:nvSpPr>
        <p:spPr>
          <a:xfrm>
            <a:off x="1284066" y="4027873"/>
            <a:ext cx="3764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chemeClr val="bg1"/>
                </a:solidFill>
              </a:rPr>
              <a:t>※</a:t>
            </a:r>
            <a:r>
              <a:rPr kumimoji="1" lang="ja-JP" altLang="en-US" sz="1200" dirty="0">
                <a:solidFill>
                  <a:schemeClr val="bg1"/>
                </a:solidFill>
              </a:rPr>
              <a:t>食費　</a:t>
            </a:r>
            <a:r>
              <a:rPr lang="en-US" altLang="ja-JP" sz="1200" dirty="0">
                <a:solidFill>
                  <a:schemeClr val="bg1"/>
                </a:solidFill>
              </a:rPr>
              <a:t>650</a:t>
            </a:r>
            <a:r>
              <a:rPr kumimoji="1" lang="ja-JP" altLang="en-US" sz="1200" dirty="0">
                <a:solidFill>
                  <a:schemeClr val="bg1"/>
                </a:solidFill>
              </a:rPr>
              <a:t>円</a:t>
            </a:r>
            <a:r>
              <a:rPr kumimoji="1" lang="ja-JP" altLang="en-US" sz="1400" dirty="0">
                <a:solidFill>
                  <a:schemeClr val="bg1"/>
                </a:solidFill>
              </a:rPr>
              <a:t>　 </a:t>
            </a:r>
            <a:r>
              <a:rPr lang="en-US" altLang="ja-JP" sz="1200" dirty="0">
                <a:solidFill>
                  <a:schemeClr val="bg1"/>
                </a:solidFill>
              </a:rPr>
              <a:t>※</a:t>
            </a:r>
            <a:r>
              <a:rPr lang="ja-JP" altLang="en-US" sz="1200" dirty="0">
                <a:solidFill>
                  <a:schemeClr val="bg1"/>
                </a:solidFill>
              </a:rPr>
              <a:t>所得に応じ</a:t>
            </a:r>
            <a:r>
              <a:rPr kumimoji="1" lang="ja-JP" altLang="en-US" sz="1200" dirty="0">
                <a:solidFill>
                  <a:schemeClr val="bg1"/>
                </a:solidFill>
              </a:rPr>
              <a:t>負担</a:t>
            </a:r>
            <a:r>
              <a:rPr lang="ja-JP" altLang="en-US" sz="1200" dirty="0">
                <a:solidFill>
                  <a:schemeClr val="bg1"/>
                </a:solidFill>
              </a:rPr>
              <a:t>額が変わります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371336" y="4205582"/>
            <a:ext cx="4202333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dirty="0">
                <a:solidFill>
                  <a:schemeClr val="bg1"/>
                </a:solidFill>
              </a:rPr>
              <a:t>入浴介助加算</a:t>
            </a:r>
            <a:r>
              <a:rPr lang="en-US" altLang="ja-JP" sz="1200" dirty="0">
                <a:solidFill>
                  <a:schemeClr val="bg1"/>
                </a:solidFill>
              </a:rPr>
              <a:t>Ⅰ</a:t>
            </a:r>
            <a:r>
              <a:rPr lang="ja-JP" altLang="en-US" sz="1200" dirty="0">
                <a:solidFill>
                  <a:schemeClr val="bg1"/>
                </a:solidFill>
              </a:rPr>
              <a:t>　　　　　　　　　</a:t>
            </a:r>
            <a:r>
              <a:rPr lang="en-US" altLang="ja-JP" sz="1200" dirty="0">
                <a:solidFill>
                  <a:schemeClr val="bg1"/>
                </a:solidFill>
              </a:rPr>
              <a:t>40</a:t>
            </a:r>
            <a:r>
              <a:rPr lang="ja-JP" altLang="en-US" sz="1200" dirty="0">
                <a:solidFill>
                  <a:schemeClr val="bg1"/>
                </a:solidFill>
              </a:rPr>
              <a:t>単位 </a:t>
            </a:r>
            <a:r>
              <a:rPr lang="en-US" altLang="ja-JP" sz="1200" dirty="0">
                <a:solidFill>
                  <a:schemeClr val="bg1"/>
                </a:solidFill>
              </a:rPr>
              <a:t>/</a:t>
            </a:r>
            <a:r>
              <a:rPr lang="ja-JP" altLang="en-US" sz="1200" dirty="0">
                <a:solidFill>
                  <a:schemeClr val="bg1"/>
                </a:solidFill>
              </a:rPr>
              <a:t>日</a:t>
            </a:r>
            <a:endParaRPr lang="en-US" altLang="ja-JP" sz="1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200" dirty="0">
                <a:solidFill>
                  <a:schemeClr val="bg1"/>
                </a:solidFill>
              </a:rPr>
              <a:t>個別機能訓練加算</a:t>
            </a:r>
            <a:r>
              <a:rPr kumimoji="1" lang="en-US" altLang="ja-JP" sz="1200" dirty="0">
                <a:solidFill>
                  <a:schemeClr val="bg1"/>
                </a:solidFill>
              </a:rPr>
              <a:t>Ⅰ</a:t>
            </a:r>
            <a:r>
              <a:rPr kumimoji="1" lang="ja-JP" altLang="en-US" sz="1200" dirty="0">
                <a:solidFill>
                  <a:schemeClr val="bg1"/>
                </a:solidFill>
              </a:rPr>
              <a:t>ロ　　　　　　</a:t>
            </a:r>
            <a:r>
              <a:rPr lang="en-US" altLang="ja-JP" sz="1200" dirty="0">
                <a:solidFill>
                  <a:schemeClr val="bg1"/>
                </a:solidFill>
              </a:rPr>
              <a:t>76</a:t>
            </a:r>
            <a:r>
              <a:rPr kumimoji="1" lang="ja-JP" altLang="en-US" sz="1200" dirty="0">
                <a:solidFill>
                  <a:schemeClr val="bg1"/>
                </a:solidFill>
              </a:rPr>
              <a:t>単位 </a:t>
            </a:r>
            <a:r>
              <a:rPr kumimoji="1" lang="en-US" altLang="ja-JP" sz="1200" dirty="0">
                <a:solidFill>
                  <a:schemeClr val="bg1"/>
                </a:solidFill>
              </a:rPr>
              <a:t>/</a:t>
            </a:r>
            <a:r>
              <a:rPr kumimoji="1" lang="ja-JP" altLang="en-US" sz="1200" dirty="0">
                <a:solidFill>
                  <a:schemeClr val="bg1"/>
                </a:solidFill>
              </a:rPr>
              <a:t>日</a:t>
            </a:r>
            <a:endParaRPr kumimoji="1" lang="en-US" altLang="ja-JP" sz="1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solidFill>
                  <a:schemeClr val="bg1"/>
                </a:solidFill>
              </a:rPr>
              <a:t>個別機能訓練加算</a:t>
            </a:r>
            <a:r>
              <a:rPr lang="en-US" altLang="ja-JP" sz="1200" dirty="0">
                <a:solidFill>
                  <a:schemeClr val="bg1"/>
                </a:solidFill>
              </a:rPr>
              <a:t>Ⅱ</a:t>
            </a:r>
            <a:r>
              <a:rPr lang="ja-JP" altLang="en-US" sz="1200" dirty="0">
                <a:solidFill>
                  <a:schemeClr val="bg1"/>
                </a:solidFill>
              </a:rPr>
              <a:t>　　　　　　　</a:t>
            </a:r>
            <a:r>
              <a:rPr lang="en-US" altLang="ja-JP" sz="1200" dirty="0">
                <a:solidFill>
                  <a:schemeClr val="bg1"/>
                </a:solidFill>
              </a:rPr>
              <a:t>20</a:t>
            </a:r>
            <a:r>
              <a:rPr lang="ja-JP" altLang="en-US" sz="1200" dirty="0">
                <a:solidFill>
                  <a:schemeClr val="bg1"/>
                </a:solidFill>
              </a:rPr>
              <a:t>単位 </a:t>
            </a:r>
            <a:r>
              <a:rPr lang="en-US" altLang="ja-JP" sz="1200" dirty="0">
                <a:solidFill>
                  <a:schemeClr val="bg1"/>
                </a:solidFill>
              </a:rPr>
              <a:t>/</a:t>
            </a:r>
            <a:r>
              <a:rPr lang="ja-JP" altLang="en-US" sz="1200" dirty="0">
                <a:solidFill>
                  <a:schemeClr val="bg1"/>
                </a:solidFill>
              </a:rPr>
              <a:t>月</a:t>
            </a:r>
            <a:endParaRPr kumimoji="1" lang="en-US" altLang="ja-JP" sz="1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solidFill>
                  <a:schemeClr val="bg1"/>
                </a:solidFill>
              </a:rPr>
              <a:t>サービス提供体制強化加算</a:t>
            </a:r>
            <a:r>
              <a:rPr lang="en-US" altLang="ja-JP" sz="1200" dirty="0">
                <a:solidFill>
                  <a:schemeClr val="bg1"/>
                </a:solidFill>
              </a:rPr>
              <a:t>Ⅰ</a:t>
            </a:r>
            <a:r>
              <a:rPr lang="ja-JP" altLang="en-US" sz="1200" dirty="0">
                <a:solidFill>
                  <a:schemeClr val="bg1"/>
                </a:solidFill>
              </a:rPr>
              <a:t>　　　</a:t>
            </a:r>
            <a:r>
              <a:rPr lang="en-US" altLang="ja-JP" sz="1200" dirty="0">
                <a:solidFill>
                  <a:schemeClr val="bg1"/>
                </a:solidFill>
              </a:rPr>
              <a:t>22</a:t>
            </a:r>
            <a:r>
              <a:rPr lang="ja-JP" altLang="en-US" sz="1200" dirty="0">
                <a:solidFill>
                  <a:schemeClr val="bg1"/>
                </a:solidFill>
              </a:rPr>
              <a:t>単位 </a:t>
            </a:r>
            <a:r>
              <a:rPr lang="en-US" altLang="ja-JP" sz="1200" dirty="0">
                <a:solidFill>
                  <a:schemeClr val="bg1"/>
                </a:solidFill>
              </a:rPr>
              <a:t>/</a:t>
            </a:r>
            <a:r>
              <a:rPr lang="ja-JP" altLang="en-US" sz="1200" dirty="0">
                <a:solidFill>
                  <a:schemeClr val="bg1"/>
                </a:solidFill>
              </a:rPr>
              <a:t>日</a:t>
            </a:r>
            <a:endParaRPr lang="en-US" altLang="ja-JP" sz="1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solidFill>
                  <a:schemeClr val="bg1"/>
                </a:solidFill>
              </a:rPr>
              <a:t>科学的介護推進体制加算　　　　　</a:t>
            </a:r>
            <a:r>
              <a:rPr lang="en-US" altLang="ja-JP" sz="1200" dirty="0">
                <a:solidFill>
                  <a:schemeClr val="bg1"/>
                </a:solidFill>
              </a:rPr>
              <a:t>40</a:t>
            </a:r>
            <a:r>
              <a:rPr lang="ja-JP" altLang="en-US" sz="1200" dirty="0">
                <a:solidFill>
                  <a:schemeClr val="bg1"/>
                </a:solidFill>
              </a:rPr>
              <a:t>単位 </a:t>
            </a:r>
            <a:r>
              <a:rPr lang="en-US" altLang="ja-JP" sz="1200" dirty="0">
                <a:solidFill>
                  <a:schemeClr val="bg1"/>
                </a:solidFill>
              </a:rPr>
              <a:t>/</a:t>
            </a:r>
            <a:r>
              <a:rPr lang="ja-JP" altLang="en-US" sz="1200" dirty="0">
                <a:solidFill>
                  <a:schemeClr val="bg1"/>
                </a:solidFill>
              </a:rPr>
              <a:t>月</a:t>
            </a:r>
            <a:endParaRPr lang="en-US" altLang="ja-JP" sz="1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solidFill>
                  <a:schemeClr val="bg1"/>
                </a:solidFill>
              </a:rPr>
              <a:t>介護職員等処遇改善加算</a:t>
            </a:r>
            <a:r>
              <a:rPr lang="en-US" altLang="ja-JP" sz="1200" dirty="0">
                <a:solidFill>
                  <a:schemeClr val="bg1"/>
                </a:solidFill>
              </a:rPr>
              <a:t>Ⅰ</a:t>
            </a:r>
            <a:r>
              <a:rPr lang="ja-JP" altLang="en-US" sz="1200" dirty="0">
                <a:solidFill>
                  <a:schemeClr val="bg1"/>
                </a:solidFill>
              </a:rPr>
              <a:t>　　　　　</a:t>
            </a:r>
            <a:r>
              <a:rPr lang="en-US" altLang="ja-JP" sz="1200" dirty="0">
                <a:solidFill>
                  <a:schemeClr val="bg1"/>
                </a:solidFill>
              </a:rPr>
              <a:t>9.2%</a:t>
            </a:r>
            <a:r>
              <a:rPr lang="ja-JP" altLang="en-US" sz="1200" dirty="0">
                <a:solidFill>
                  <a:schemeClr val="bg1"/>
                </a:solidFill>
              </a:rPr>
              <a:t>　　 　　　　</a:t>
            </a:r>
            <a:endParaRPr lang="en-US" altLang="ja-JP" sz="1200" dirty="0">
              <a:solidFill>
                <a:schemeClr val="bg1"/>
              </a:solidFill>
            </a:endParaRP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063182"/>
              </p:ext>
            </p:extLst>
          </p:nvPr>
        </p:nvGraphicFramePr>
        <p:xfrm>
          <a:off x="5827970" y="4723656"/>
          <a:ext cx="5210172" cy="92520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05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9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3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介護度</a:t>
                      </a:r>
                      <a:endParaRPr kumimoji="1" lang="ja-JP" alt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料　金</a:t>
                      </a:r>
                      <a:endParaRPr kumimoji="1" lang="ja-JP" alt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自己負担額</a:t>
                      </a:r>
                      <a:endParaRPr kumimoji="1" lang="ja-JP" alt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6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要支援１</a:t>
                      </a:r>
                      <a:endParaRPr kumimoji="1" lang="ja-JP" alt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17,980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1,798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3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要支援２</a:t>
                      </a:r>
                      <a:endParaRPr kumimoji="1" lang="ja-JP" alt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36,210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3,621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6741120" y="4415879"/>
            <a:ext cx="3830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介護予防通所介護費（</a:t>
            </a:r>
            <a:r>
              <a:rPr lang="ja-JP" altLang="en-US" sz="1400" dirty="0">
                <a:solidFill>
                  <a:schemeClr val="bg1"/>
                </a:solidFill>
              </a:rPr>
              <a:t>回数により変動あり</a:t>
            </a:r>
            <a:r>
              <a:rPr kumimoji="1" lang="ja-JP" altLang="en-US" sz="1400" dirty="0">
                <a:solidFill>
                  <a:schemeClr val="bg1"/>
                </a:solidFill>
              </a:rPr>
              <a:t>）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827970" y="5920295"/>
            <a:ext cx="4463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要支援１の方は週１回程度の利用回数となります。</a:t>
            </a:r>
            <a:endParaRPr kumimoji="1" lang="en-US" altLang="ja-JP" sz="1400" b="1" dirty="0">
              <a:solidFill>
                <a:srgbClr val="FF0000"/>
              </a:solidFill>
            </a:endParaRPr>
          </a:p>
          <a:p>
            <a:r>
              <a:rPr lang="ja-JP" altLang="en-US" sz="1400" b="1" dirty="0">
                <a:solidFill>
                  <a:srgbClr val="FF0000"/>
                </a:solidFill>
              </a:rPr>
              <a:t>要支援２の方は週２回程度の利用回数となります</a:t>
            </a:r>
            <a:r>
              <a:rPr lang="ja-JP" altLang="en-US" sz="1400" dirty="0">
                <a:solidFill>
                  <a:srgbClr val="FF0000"/>
                </a:solidFill>
              </a:rPr>
              <a:t>。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407168"/>
              </p:ext>
            </p:extLst>
          </p:nvPr>
        </p:nvGraphicFramePr>
        <p:xfrm>
          <a:off x="6741120" y="2212275"/>
          <a:ext cx="3590150" cy="1828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66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6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18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要介護度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料　金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自己負担額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0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要介護１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6,580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658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0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要介護２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7,770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777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0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要介護３</a:t>
                      </a:r>
                      <a:endParaRPr kumimoji="1" lang="en-US" altLang="ja-JP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9,000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900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0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要介護４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10,230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1,023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0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要介護５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11,480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1,148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正方形/長方形 3"/>
          <p:cNvSpPr/>
          <p:nvPr/>
        </p:nvSpPr>
        <p:spPr>
          <a:xfrm>
            <a:off x="6741120" y="4026719"/>
            <a:ext cx="39680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chemeClr val="bg1"/>
                </a:solidFill>
              </a:rPr>
              <a:t>※</a:t>
            </a:r>
            <a:r>
              <a:rPr lang="ja-JP" altLang="en-US" sz="1200" dirty="0">
                <a:solidFill>
                  <a:schemeClr val="bg1"/>
                </a:solidFill>
              </a:rPr>
              <a:t>食費　</a:t>
            </a:r>
            <a:r>
              <a:rPr lang="en-US" altLang="ja-JP" sz="1200" dirty="0">
                <a:solidFill>
                  <a:schemeClr val="bg1"/>
                </a:solidFill>
              </a:rPr>
              <a:t>650</a:t>
            </a:r>
            <a:r>
              <a:rPr lang="ja-JP" altLang="en-US" sz="1200" dirty="0">
                <a:solidFill>
                  <a:schemeClr val="bg1"/>
                </a:solidFill>
              </a:rPr>
              <a:t>円</a:t>
            </a:r>
            <a:r>
              <a:rPr lang="ja-JP" altLang="en-US" sz="1400" dirty="0">
                <a:solidFill>
                  <a:schemeClr val="bg1"/>
                </a:solidFill>
              </a:rPr>
              <a:t>　 </a:t>
            </a:r>
            <a:r>
              <a:rPr lang="en-US" altLang="ja-JP" sz="1200" dirty="0">
                <a:solidFill>
                  <a:schemeClr val="bg1"/>
                </a:solidFill>
              </a:rPr>
              <a:t>※</a:t>
            </a:r>
            <a:r>
              <a:rPr lang="ja-JP" altLang="en-US" sz="1200" dirty="0">
                <a:solidFill>
                  <a:schemeClr val="bg1"/>
                </a:solidFill>
              </a:rPr>
              <a:t>所得に応じ負担額が変わります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353410" y="1946398"/>
            <a:ext cx="2378331" cy="266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solidFill>
                  <a:schemeClr val="bg1"/>
                </a:solidFill>
              </a:rPr>
              <a:t>利用時間</a:t>
            </a:r>
            <a:r>
              <a:rPr kumimoji="1" lang="en-US" altLang="ja-JP" sz="1100" dirty="0">
                <a:solidFill>
                  <a:schemeClr val="bg1"/>
                </a:solidFill>
              </a:rPr>
              <a:t>6</a:t>
            </a:r>
            <a:r>
              <a:rPr kumimoji="1" lang="ja-JP" altLang="en-US" sz="1100" dirty="0">
                <a:solidFill>
                  <a:schemeClr val="bg1"/>
                </a:solidFill>
              </a:rPr>
              <a:t>時間７時間未満の場合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741120" y="1946398"/>
            <a:ext cx="25305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solidFill>
                  <a:schemeClr val="bg1"/>
                </a:solidFill>
              </a:rPr>
              <a:t>利用時間</a:t>
            </a:r>
            <a:r>
              <a:rPr lang="ja-JP" altLang="en-US" sz="1100" dirty="0">
                <a:solidFill>
                  <a:schemeClr val="bg1"/>
                </a:solidFill>
              </a:rPr>
              <a:t>７</a:t>
            </a:r>
            <a:r>
              <a:rPr kumimoji="1" lang="ja-JP" altLang="en-US" sz="1100" dirty="0">
                <a:solidFill>
                  <a:schemeClr val="bg1"/>
                </a:solidFill>
              </a:rPr>
              <a:t>時間</a:t>
            </a:r>
            <a:r>
              <a:rPr lang="en-US" altLang="ja-JP" sz="1100" dirty="0">
                <a:solidFill>
                  <a:schemeClr val="bg1"/>
                </a:solidFill>
              </a:rPr>
              <a:t>8</a:t>
            </a:r>
            <a:r>
              <a:rPr kumimoji="1" lang="ja-JP" altLang="en-US" sz="1100" dirty="0">
                <a:solidFill>
                  <a:schemeClr val="bg1"/>
                </a:solidFill>
              </a:rPr>
              <a:t>時間未満の場合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2A3A8F9-80BE-4DD3-ADB6-FC4A242CC819}"/>
              </a:ext>
            </a:extLst>
          </p:cNvPr>
          <p:cNvSpPr/>
          <p:nvPr/>
        </p:nvSpPr>
        <p:spPr>
          <a:xfrm>
            <a:off x="5827970" y="5644138"/>
            <a:ext cx="39680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chemeClr val="bg1"/>
                </a:solidFill>
              </a:rPr>
              <a:t>※</a:t>
            </a:r>
            <a:r>
              <a:rPr lang="ja-JP" altLang="en-US" sz="1200" dirty="0">
                <a:solidFill>
                  <a:schemeClr val="bg1"/>
                </a:solidFill>
              </a:rPr>
              <a:t>食費　</a:t>
            </a:r>
            <a:r>
              <a:rPr lang="en-US" altLang="ja-JP" sz="1200" dirty="0">
                <a:solidFill>
                  <a:schemeClr val="bg1"/>
                </a:solidFill>
              </a:rPr>
              <a:t>650</a:t>
            </a:r>
            <a:r>
              <a:rPr lang="ja-JP" altLang="en-US" sz="1200" dirty="0">
                <a:solidFill>
                  <a:schemeClr val="bg1"/>
                </a:solidFill>
              </a:rPr>
              <a:t>円</a:t>
            </a:r>
            <a:r>
              <a:rPr lang="ja-JP" altLang="en-US" sz="1400" dirty="0">
                <a:solidFill>
                  <a:schemeClr val="bg1"/>
                </a:solidFill>
              </a:rPr>
              <a:t>　 </a:t>
            </a:r>
            <a:r>
              <a:rPr lang="en-US" altLang="ja-JP" sz="1200" dirty="0">
                <a:solidFill>
                  <a:schemeClr val="bg1"/>
                </a:solidFill>
              </a:rPr>
              <a:t>※</a:t>
            </a:r>
            <a:r>
              <a:rPr lang="ja-JP" altLang="en-US" sz="1200" dirty="0">
                <a:solidFill>
                  <a:schemeClr val="bg1"/>
                </a:solidFill>
              </a:rPr>
              <a:t>所得に応じ負担額が変わります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583461" y="1946397"/>
            <a:ext cx="1861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chemeClr val="bg1"/>
                </a:solidFill>
              </a:rPr>
              <a:t>※</a:t>
            </a:r>
            <a:r>
              <a:rPr lang="ja-JP" altLang="en-US" sz="1000" dirty="0">
                <a:solidFill>
                  <a:schemeClr val="bg1"/>
                </a:solidFill>
              </a:rPr>
              <a:t>介護保険改正により変更有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8933937" y="1959387"/>
            <a:ext cx="1861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chemeClr val="bg1"/>
                </a:solidFill>
              </a:rPr>
              <a:t>※</a:t>
            </a:r>
            <a:r>
              <a:rPr lang="ja-JP" altLang="en-US" sz="1000" dirty="0">
                <a:solidFill>
                  <a:schemeClr val="bg1"/>
                </a:solidFill>
              </a:rPr>
              <a:t>介護保険改正により変更有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849304"/>
      </p:ext>
    </p:extLst>
  </p:cSld>
  <p:clrMapOvr>
    <a:masterClrMapping/>
  </p:clrMapOvr>
</p:sld>
</file>

<file path=ppt/theme/theme1.xml><?xml version="1.0" encoding="utf-8"?>
<a:theme xmlns:a="http://schemas.openxmlformats.org/drawingml/2006/main" name="スライス">
  <a:themeElements>
    <a:clrScheme name="スライス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スライス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スライ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870</TotalTime>
  <Words>546</Words>
  <Application>Microsoft Office PowerPoint</Application>
  <PresentationFormat>ワイド画面</PresentationFormat>
  <Paragraphs>121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HGP創英ﾌﾟﾚｾﾞﾝｽEB</vt:lpstr>
      <vt:lpstr>HGS創英ﾌﾟﾚｾﾞﾝｽEB</vt:lpstr>
      <vt:lpstr>Century Gothic</vt:lpstr>
      <vt:lpstr>Wingdings 3</vt:lpstr>
      <vt:lpstr>スライス</vt:lpstr>
      <vt:lpstr>PowerPoint プレゼンテーション</vt:lpstr>
      <vt:lpstr>リーガルデイサービスセンター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リーガルデイサービスセンター</dc:title>
  <dc:creator>Jingo</dc:creator>
  <cp:lastModifiedBy>甚吾 馬場</cp:lastModifiedBy>
  <cp:revision>80</cp:revision>
  <cp:lastPrinted>2024-12-02T02:15:55Z</cp:lastPrinted>
  <dcterms:created xsi:type="dcterms:W3CDTF">2015-08-01T08:29:07Z</dcterms:created>
  <dcterms:modified xsi:type="dcterms:W3CDTF">2024-12-02T04:22:40Z</dcterms:modified>
</cp:coreProperties>
</file>